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Lst>
  <p:notesMasterIdLst>
    <p:notesMasterId r:id="rId56"/>
  </p:notesMasterIdLst>
  <p:handoutMasterIdLst>
    <p:handoutMasterId r:id="rId57"/>
  </p:handoutMasterIdLst>
  <p:sldIdLst>
    <p:sldId id="256" r:id="rId3"/>
    <p:sldId id="257" r:id="rId4"/>
    <p:sldId id="258" r:id="rId5"/>
    <p:sldId id="261" r:id="rId6"/>
    <p:sldId id="292" r:id="rId7"/>
    <p:sldId id="262" r:id="rId8"/>
    <p:sldId id="303" r:id="rId9"/>
    <p:sldId id="328" r:id="rId10"/>
    <p:sldId id="268" r:id="rId11"/>
    <p:sldId id="327" r:id="rId12"/>
    <p:sldId id="291" r:id="rId13"/>
    <p:sldId id="324" r:id="rId14"/>
    <p:sldId id="325" r:id="rId15"/>
    <p:sldId id="326" r:id="rId16"/>
    <p:sldId id="269" r:id="rId17"/>
    <p:sldId id="270" r:id="rId18"/>
    <p:sldId id="314" r:id="rId19"/>
    <p:sldId id="332" r:id="rId20"/>
    <p:sldId id="333" r:id="rId21"/>
    <p:sldId id="334" r:id="rId22"/>
    <p:sldId id="335" r:id="rId23"/>
    <p:sldId id="336" r:id="rId24"/>
    <p:sldId id="337" r:id="rId25"/>
    <p:sldId id="338" r:id="rId26"/>
    <p:sldId id="339" r:id="rId27"/>
    <p:sldId id="340" r:id="rId28"/>
    <p:sldId id="293" r:id="rId29"/>
    <p:sldId id="294" r:id="rId30"/>
    <p:sldId id="330" r:id="rId31"/>
    <p:sldId id="295" r:id="rId32"/>
    <p:sldId id="300" r:id="rId33"/>
    <p:sldId id="297" r:id="rId34"/>
    <p:sldId id="302" r:id="rId35"/>
    <p:sldId id="298" r:id="rId36"/>
    <p:sldId id="296" r:id="rId37"/>
    <p:sldId id="329" r:id="rId38"/>
    <p:sldId id="283" r:id="rId39"/>
    <p:sldId id="274" r:id="rId40"/>
    <p:sldId id="301" r:id="rId41"/>
    <p:sldId id="343" r:id="rId42"/>
    <p:sldId id="275" r:id="rId43"/>
    <p:sldId id="287" r:id="rId44"/>
    <p:sldId id="276" r:id="rId45"/>
    <p:sldId id="277" r:id="rId46"/>
    <p:sldId id="289" r:id="rId47"/>
    <p:sldId id="285" r:id="rId48"/>
    <p:sldId id="284" r:id="rId49"/>
    <p:sldId id="299" r:id="rId50"/>
    <p:sldId id="344" r:id="rId51"/>
    <p:sldId id="279" r:id="rId52"/>
    <p:sldId id="280" r:id="rId53"/>
    <p:sldId id="281" r:id="rId54"/>
    <p:sldId id="342" r:id="rId55"/>
  </p:sldIdLst>
  <p:sldSz cx="9144000" cy="6858000" type="screen4x3"/>
  <p:notesSz cx="6997700" cy="9271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6" autoAdjust="0"/>
    <p:restoredTop sz="94660"/>
  </p:normalViewPr>
  <p:slideViewPr>
    <p:cSldViewPr snapToGrid="0">
      <p:cViewPr>
        <p:scale>
          <a:sx n="66" d="100"/>
          <a:sy n="66" d="100"/>
        </p:scale>
        <p:origin x="432" y="10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s>
</file>

<file path=ppt/charts/_rels/chart1.xml.rels><?xml version="1.0" encoding="UTF-8" standalone="yes"?>
<Relationships xmlns="http://schemas.openxmlformats.org/package/2006/relationships"><Relationship Id="rId2" Type="http://schemas.openxmlformats.org/officeDocument/2006/relationships/oleObject" Target="file:///\\executive\dfs\DHHRDSDCShared\Immunization\Sec%208%20-%20Education%20Information\Presentations\2016\IZ%20adol%20rates%20BAR%20GRAPH%20TEMPLATE%2010-6-16.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baseline="0"/>
              <a:t> Adolescent Immunization Rates  </a:t>
            </a:r>
            <a:endParaRPr lang="en-US"/>
          </a:p>
        </c:rich>
      </c:tx>
      <c:layout/>
      <c:overlay val="0"/>
    </c:title>
    <c:autoTitleDeleted val="0"/>
    <c:plotArea>
      <c:layout/>
      <c:barChart>
        <c:barDir val="col"/>
        <c:grouping val="clustered"/>
        <c:varyColors val="0"/>
        <c:ser>
          <c:idx val="0"/>
          <c:order val="0"/>
          <c:tx>
            <c:strRef>
              <c:f>Sheet1!$B$5</c:f>
              <c:strCache>
                <c:ptCount val="1"/>
                <c:pt idx="0">
                  <c:v>WV</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Sheet1!$C$4:$F$4</c:f>
              <c:strCache>
                <c:ptCount val="4"/>
                <c:pt idx="0">
                  <c:v>HPV3 females</c:v>
                </c:pt>
                <c:pt idx="1">
                  <c:v>HPV3 Males</c:v>
                </c:pt>
                <c:pt idx="2">
                  <c:v>MCV4</c:v>
                </c:pt>
                <c:pt idx="3">
                  <c:v>Tdap</c:v>
                </c:pt>
              </c:strCache>
            </c:strRef>
          </c:cat>
          <c:val>
            <c:numRef>
              <c:f>Sheet1!$C$5:$F$5</c:f>
              <c:numCache>
                <c:formatCode>0.0%</c:formatCode>
                <c:ptCount val="4"/>
                <c:pt idx="0">
                  <c:v>0.39200000000000002</c:v>
                </c:pt>
                <c:pt idx="1">
                  <c:v>0.27100000000000002</c:v>
                </c:pt>
                <c:pt idx="2">
                  <c:v>0.86</c:v>
                </c:pt>
                <c:pt idx="3">
                  <c:v>0.85799999999999998</c:v>
                </c:pt>
              </c:numCache>
            </c:numRef>
          </c:val>
          <c:extLst xmlns:c16r2="http://schemas.microsoft.com/office/drawing/2015/06/chart">
            <c:ext xmlns:c16="http://schemas.microsoft.com/office/drawing/2014/chart" uri="{C3380CC4-5D6E-409C-BE32-E72D297353CC}">
              <c16:uniqueId val="{00000000-43FC-481F-A076-8F6B857A5D3F}"/>
            </c:ext>
          </c:extLst>
        </c:ser>
        <c:ser>
          <c:idx val="1"/>
          <c:order val="1"/>
          <c:tx>
            <c:strRef>
              <c:f>Sheet1!$B$6</c:f>
              <c:strCache>
                <c:ptCount val="1"/>
                <c:pt idx="0">
                  <c:v>US</c:v>
                </c:pt>
              </c:strCache>
            </c:strRef>
          </c:tx>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Sheet1!$C$4:$F$4</c:f>
              <c:strCache>
                <c:ptCount val="4"/>
                <c:pt idx="0">
                  <c:v>HPV3 females</c:v>
                </c:pt>
                <c:pt idx="1">
                  <c:v>HPV3 Males</c:v>
                </c:pt>
                <c:pt idx="2">
                  <c:v>MCV4</c:v>
                </c:pt>
                <c:pt idx="3">
                  <c:v>Tdap</c:v>
                </c:pt>
              </c:strCache>
            </c:strRef>
          </c:cat>
          <c:val>
            <c:numRef>
              <c:f>Sheet1!$C$6:$F$6</c:f>
              <c:numCache>
                <c:formatCode>0.0%</c:formatCode>
                <c:ptCount val="4"/>
                <c:pt idx="0">
                  <c:v>0.41899999999999998</c:v>
                </c:pt>
                <c:pt idx="1">
                  <c:v>0.28100000000000003</c:v>
                </c:pt>
                <c:pt idx="2">
                  <c:v>0.81299999999999994</c:v>
                </c:pt>
                <c:pt idx="3">
                  <c:v>0.86399999999999999</c:v>
                </c:pt>
              </c:numCache>
            </c:numRef>
          </c:val>
          <c:extLst xmlns:c16r2="http://schemas.microsoft.com/office/drawing/2015/06/chart">
            <c:ext xmlns:c16="http://schemas.microsoft.com/office/drawing/2014/chart" uri="{C3380CC4-5D6E-409C-BE32-E72D297353CC}">
              <c16:uniqueId val="{00000001-43FC-481F-A076-8F6B857A5D3F}"/>
            </c:ext>
          </c:extLst>
        </c:ser>
        <c:dLbls>
          <c:showLegendKey val="0"/>
          <c:showVal val="0"/>
          <c:showCatName val="0"/>
          <c:showSerName val="0"/>
          <c:showPercent val="0"/>
          <c:showBubbleSize val="0"/>
        </c:dLbls>
        <c:gapWidth val="150"/>
        <c:axId val="-260428608"/>
        <c:axId val="-260432960"/>
      </c:barChart>
      <c:catAx>
        <c:axId val="-260428608"/>
        <c:scaling>
          <c:orientation val="minMax"/>
        </c:scaling>
        <c:delete val="0"/>
        <c:axPos val="b"/>
        <c:numFmt formatCode="General" sourceLinked="0"/>
        <c:majorTickMark val="out"/>
        <c:minorTickMark val="none"/>
        <c:tickLblPos val="nextTo"/>
        <c:crossAx val="-260432960"/>
        <c:crosses val="autoZero"/>
        <c:auto val="1"/>
        <c:lblAlgn val="ctr"/>
        <c:lblOffset val="100"/>
        <c:noMultiLvlLbl val="0"/>
      </c:catAx>
      <c:valAx>
        <c:axId val="-260432960"/>
        <c:scaling>
          <c:orientation val="minMax"/>
          <c:max val="1"/>
          <c:min val="0"/>
        </c:scaling>
        <c:delete val="0"/>
        <c:axPos val="l"/>
        <c:majorGridlines/>
        <c:numFmt formatCode="0.0%" sourceLinked="1"/>
        <c:majorTickMark val="out"/>
        <c:minorTickMark val="none"/>
        <c:tickLblPos val="nextTo"/>
        <c:crossAx val="-260428608"/>
        <c:crosses val="autoZero"/>
        <c:crossBetween val="between"/>
      </c:valAx>
    </c:plotArea>
    <c:legend>
      <c:legendPos val="r"/>
      <c:layout/>
      <c:overlay val="0"/>
    </c:legend>
    <c:plotVisOnly val="1"/>
    <c:dispBlanksAs val="gap"/>
    <c:showDLblsOverMax val="0"/>
  </c:chart>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5160"/>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63744" y="0"/>
            <a:ext cx="3032337" cy="465160"/>
          </a:xfrm>
          <a:prstGeom prst="rect">
            <a:avLst/>
          </a:prstGeom>
        </p:spPr>
        <p:txBody>
          <a:bodyPr vert="horz" lIns="92958" tIns="46479" rIns="92958" bIns="46479" rtlCol="0"/>
          <a:lstStyle>
            <a:lvl1pPr algn="r">
              <a:defRPr sz="1200"/>
            </a:lvl1pPr>
          </a:lstStyle>
          <a:p>
            <a:fld id="{ADADC9BA-5045-4644-8846-20A2725C8042}" type="datetimeFigureOut">
              <a:rPr lang="en-US" smtClean="0"/>
              <a:t>10/26/2016</a:t>
            </a:fld>
            <a:endParaRPr lang="en-US"/>
          </a:p>
        </p:txBody>
      </p:sp>
      <p:sp>
        <p:nvSpPr>
          <p:cNvPr id="4" name="Footer Placeholder 3"/>
          <p:cNvSpPr>
            <a:spLocks noGrp="1"/>
          </p:cNvSpPr>
          <p:nvPr>
            <p:ph type="ftr" sz="quarter" idx="2"/>
          </p:nvPr>
        </p:nvSpPr>
        <p:spPr>
          <a:xfrm>
            <a:off x="0" y="8805841"/>
            <a:ext cx="3032337" cy="465159"/>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63744" y="8805841"/>
            <a:ext cx="3032337" cy="465159"/>
          </a:xfrm>
          <a:prstGeom prst="rect">
            <a:avLst/>
          </a:prstGeom>
        </p:spPr>
        <p:txBody>
          <a:bodyPr vert="horz" lIns="92958" tIns="46479" rIns="92958" bIns="46479" rtlCol="0" anchor="b"/>
          <a:lstStyle>
            <a:lvl1pPr algn="r">
              <a:defRPr sz="1200"/>
            </a:lvl1pPr>
          </a:lstStyle>
          <a:p>
            <a:fld id="{F82C11C2-A79A-42F4-A4B7-A89415C2C677}" type="slidenum">
              <a:rPr lang="en-US" smtClean="0"/>
              <a:t>‹#›</a:t>
            </a:fld>
            <a:endParaRPr lang="en-US"/>
          </a:p>
        </p:txBody>
      </p:sp>
    </p:spTree>
    <p:extLst>
      <p:ext uri="{BB962C8B-B14F-4D97-AF65-F5344CB8AC3E}">
        <p14:creationId xmlns:p14="http://schemas.microsoft.com/office/powerpoint/2010/main" val="17537967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337" cy="465160"/>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63744" y="0"/>
            <a:ext cx="3032337" cy="465160"/>
          </a:xfrm>
          <a:prstGeom prst="rect">
            <a:avLst/>
          </a:prstGeom>
        </p:spPr>
        <p:txBody>
          <a:bodyPr vert="horz" lIns="92958" tIns="46479" rIns="92958" bIns="46479" rtlCol="0"/>
          <a:lstStyle>
            <a:lvl1pPr algn="r">
              <a:defRPr sz="1200"/>
            </a:lvl1pPr>
          </a:lstStyle>
          <a:p>
            <a:fld id="{70A58F3A-319D-4079-ACF3-3CD5858EF822}" type="datetimeFigureOut">
              <a:rPr lang="en-US" smtClean="0"/>
              <a:t>10/26/2016</a:t>
            </a:fld>
            <a:endParaRPr lang="en-US"/>
          </a:p>
        </p:txBody>
      </p:sp>
      <p:sp>
        <p:nvSpPr>
          <p:cNvPr id="4" name="Slide Image Placeholder 3"/>
          <p:cNvSpPr>
            <a:spLocks noGrp="1" noRot="1" noChangeAspect="1"/>
          </p:cNvSpPr>
          <p:nvPr>
            <p:ph type="sldImg" idx="2"/>
          </p:nvPr>
        </p:nvSpPr>
        <p:spPr>
          <a:xfrm>
            <a:off x="1412875" y="1158875"/>
            <a:ext cx="4171950" cy="3128963"/>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9770" y="4461669"/>
            <a:ext cx="5598160" cy="3650456"/>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41"/>
            <a:ext cx="3032337" cy="465159"/>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63744" y="8805841"/>
            <a:ext cx="3032337" cy="465159"/>
          </a:xfrm>
          <a:prstGeom prst="rect">
            <a:avLst/>
          </a:prstGeom>
        </p:spPr>
        <p:txBody>
          <a:bodyPr vert="horz" lIns="92958" tIns="46479" rIns="92958" bIns="46479" rtlCol="0" anchor="b"/>
          <a:lstStyle>
            <a:lvl1pPr algn="r">
              <a:defRPr sz="1200"/>
            </a:lvl1pPr>
          </a:lstStyle>
          <a:p>
            <a:fld id="{84AF9D5E-8EA1-4124-8175-AF8D714F4A43}" type="slidenum">
              <a:rPr lang="en-US" smtClean="0"/>
              <a:t>‹#›</a:t>
            </a:fld>
            <a:endParaRPr lang="en-US"/>
          </a:p>
        </p:txBody>
      </p:sp>
    </p:spTree>
    <p:extLst>
      <p:ext uri="{BB962C8B-B14F-4D97-AF65-F5344CB8AC3E}">
        <p14:creationId xmlns:p14="http://schemas.microsoft.com/office/powerpoint/2010/main" val="314305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55650" indent="-290513">
              <a:spcBef>
                <a:spcPct val="30000"/>
              </a:spcBef>
              <a:defRPr sz="1200">
                <a:solidFill>
                  <a:schemeClr val="tx1"/>
                </a:solidFill>
                <a:latin typeface="Calibri" panose="020F0502020204030204" pitchFamily="34" charset="0"/>
                <a:ea typeface="MS PGothic" panose="020B0600070205080204" pitchFamily="34" charset="-128"/>
              </a:defRPr>
            </a:lvl2pPr>
            <a:lvl3pPr marL="1163638" indent="-231775">
              <a:spcBef>
                <a:spcPct val="30000"/>
              </a:spcBef>
              <a:defRPr sz="1200">
                <a:solidFill>
                  <a:schemeClr val="tx1"/>
                </a:solidFill>
                <a:latin typeface="Calibri" panose="020F0502020204030204" pitchFamily="34" charset="0"/>
                <a:ea typeface="MS PGothic" panose="020B0600070205080204" pitchFamily="34" charset="-128"/>
              </a:defRPr>
            </a:lvl3pPr>
            <a:lvl4pPr marL="1630363" indent="-231775">
              <a:spcBef>
                <a:spcPct val="30000"/>
              </a:spcBef>
              <a:defRPr sz="1200">
                <a:solidFill>
                  <a:schemeClr val="tx1"/>
                </a:solidFill>
                <a:latin typeface="Calibri" panose="020F0502020204030204" pitchFamily="34" charset="0"/>
                <a:ea typeface="MS PGothic" panose="020B0600070205080204" pitchFamily="34" charset="-128"/>
              </a:defRPr>
            </a:lvl4pPr>
            <a:lvl5pPr marL="2095500" indent="-231775">
              <a:spcBef>
                <a:spcPct val="30000"/>
              </a:spcBef>
              <a:defRPr sz="1200">
                <a:solidFill>
                  <a:schemeClr val="tx1"/>
                </a:solidFill>
                <a:latin typeface="Calibri" panose="020F0502020204030204" pitchFamily="34" charset="0"/>
                <a:ea typeface="MS PGothic" panose="020B0600070205080204" pitchFamily="34" charset="-128"/>
              </a:defRPr>
            </a:lvl5pPr>
            <a:lvl6pPr marL="2552700" indent="-231775"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09900" indent="-231775"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67100" indent="-231775"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24300" indent="-231775"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DCDD08C-734F-499E-8F70-B75ECA291BE0}" type="slidenum">
              <a:rPr lang="en-US" altLang="en-US" smtClean="0">
                <a:solidFill>
                  <a:prstClr val="black"/>
                </a:solidFill>
              </a:rPr>
              <a:pPr>
                <a:spcBef>
                  <a:spcPct val="0"/>
                </a:spcBef>
              </a:pPr>
              <a:t>18</a:t>
            </a:fld>
            <a:endParaRPr lang="en-US" altLang="en-US" smtClean="0">
              <a:solidFill>
                <a:prstClr val="black"/>
              </a:solidFill>
            </a:endParaRPr>
          </a:p>
        </p:txBody>
      </p:sp>
    </p:spTree>
    <p:extLst>
      <p:ext uri="{BB962C8B-B14F-4D97-AF65-F5344CB8AC3E}">
        <p14:creationId xmlns:p14="http://schemas.microsoft.com/office/powerpoint/2010/main" val="3453315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As you can see, WV is well above the Healthy People 2020 goal of 80% coverage for Tdap and Meningitis vaccines.  However HPV series vaccination, which is </a:t>
            </a:r>
            <a:r>
              <a:rPr lang="en-US" altLang="en-US" b="1" i="1" smtClean="0"/>
              <a:t>not</a:t>
            </a:r>
            <a:r>
              <a:rPr lang="en-US" altLang="en-US" smtClean="0"/>
              <a:t> required for 7</a:t>
            </a:r>
            <a:r>
              <a:rPr lang="en-US" altLang="en-US" baseline="30000" smtClean="0"/>
              <a:t>th</a:t>
            </a:r>
            <a:r>
              <a:rPr lang="en-US" altLang="en-US" smtClean="0"/>
              <a:t> or 12</a:t>
            </a:r>
            <a:r>
              <a:rPr lang="en-US" altLang="en-US" baseline="30000" smtClean="0"/>
              <a:t>th</a:t>
            </a:r>
            <a:r>
              <a:rPr lang="en-US" altLang="en-US" smtClean="0"/>
              <a:t> grade entry, has stalled out at under 40%.</a:t>
            </a:r>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845F817-2227-4C33-BE56-B2C6E2483121}" type="slidenum">
              <a:rPr lang="en-US" altLang="en-US" smtClean="0">
                <a:solidFill>
                  <a:prstClr val="black"/>
                </a:solidFill>
              </a:rPr>
              <a:pPr>
                <a:spcBef>
                  <a:spcPct val="0"/>
                </a:spcBef>
              </a:pPr>
              <a:t>21</a:t>
            </a:fld>
            <a:endParaRPr lang="en-US" altLang="en-US" smtClean="0">
              <a:solidFill>
                <a:prstClr val="black"/>
              </a:solidFill>
            </a:endParaRPr>
          </a:p>
        </p:txBody>
      </p:sp>
    </p:spTree>
    <p:extLst>
      <p:ext uri="{BB962C8B-B14F-4D97-AF65-F5344CB8AC3E}">
        <p14:creationId xmlns:p14="http://schemas.microsoft.com/office/powerpoint/2010/main" val="2834937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WVSIIS is the state immunization registry and has good tools to help providers monitor and improve vaccination rates.  Vaccine forecasting in bold because it is particularly helpful with adolescents who don’t have as many preventive healthcare visits.  It is simple to use….(next slide)</a:t>
            </a:r>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D8A5128-0AAB-4FA0-AB49-49C6EDBFCB7C}" type="slidenum">
              <a:rPr lang="en-US" altLang="en-US" smtClean="0">
                <a:solidFill>
                  <a:prstClr val="black"/>
                </a:solidFill>
              </a:rPr>
              <a:pPr>
                <a:spcBef>
                  <a:spcPct val="0"/>
                </a:spcBef>
              </a:pPr>
              <a:t>24</a:t>
            </a:fld>
            <a:endParaRPr lang="en-US" altLang="en-US" smtClean="0">
              <a:solidFill>
                <a:prstClr val="black"/>
              </a:solidFill>
            </a:endParaRPr>
          </a:p>
        </p:txBody>
      </p:sp>
    </p:spTree>
    <p:extLst>
      <p:ext uri="{BB962C8B-B14F-4D97-AF65-F5344CB8AC3E}">
        <p14:creationId xmlns:p14="http://schemas.microsoft.com/office/powerpoint/2010/main" val="40440247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…As you can see in this screen shot when a provider brings up a patient record, selects “vaccinations” and then “view/add” the vaccination forecast is displayed clearly showing which vaccines are </a:t>
            </a:r>
            <a:r>
              <a:rPr lang="en-US" altLang="en-US" b="1" smtClean="0"/>
              <a:t>forecast</a:t>
            </a:r>
            <a:r>
              <a:rPr lang="en-US" altLang="en-US" smtClean="0"/>
              <a:t>, </a:t>
            </a:r>
            <a:r>
              <a:rPr lang="en-US" altLang="en-US" b="1" smtClean="0"/>
              <a:t>past due </a:t>
            </a:r>
            <a:r>
              <a:rPr lang="en-US" altLang="en-US" smtClean="0"/>
              <a:t>and </a:t>
            </a:r>
            <a:r>
              <a:rPr lang="en-US" altLang="en-US" b="1" i="1" smtClean="0"/>
              <a:t>when</a:t>
            </a:r>
            <a:r>
              <a:rPr lang="en-US" altLang="en-US" smtClean="0"/>
              <a:t> they should be given.</a:t>
            </a:r>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93F57EB-93AB-4E35-87AE-C519ED876D95}" type="slidenum">
              <a:rPr lang="en-US" altLang="en-US" smtClean="0">
                <a:solidFill>
                  <a:prstClr val="black"/>
                </a:solidFill>
              </a:rPr>
              <a:pPr>
                <a:spcBef>
                  <a:spcPct val="0"/>
                </a:spcBef>
              </a:pPr>
              <a:t>25</a:t>
            </a:fld>
            <a:endParaRPr lang="en-US" altLang="en-US" smtClean="0">
              <a:solidFill>
                <a:prstClr val="black"/>
              </a:solidFill>
            </a:endParaRPr>
          </a:p>
        </p:txBody>
      </p:sp>
    </p:spTree>
    <p:extLst>
      <p:ext uri="{BB962C8B-B14F-4D97-AF65-F5344CB8AC3E}">
        <p14:creationId xmlns:p14="http://schemas.microsoft.com/office/powerpoint/2010/main" val="2953416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Please note these contact information and never hesitate to consult the Division of Immunization Services or WVSIIS.  Thanks very much!</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16CE2BA-2E13-446A-B3B2-E9B2AE837C28}" type="slidenum">
              <a:rPr lang="en-US" altLang="en-US" smtClean="0">
                <a:solidFill>
                  <a:prstClr val="black"/>
                </a:solidFill>
              </a:rPr>
              <a:pPr>
                <a:spcBef>
                  <a:spcPct val="0"/>
                </a:spcBef>
              </a:pPr>
              <a:t>26</a:t>
            </a:fld>
            <a:endParaRPr lang="en-US" altLang="en-US" smtClean="0">
              <a:solidFill>
                <a:prstClr val="black"/>
              </a:solidFill>
            </a:endParaRPr>
          </a:p>
        </p:txBody>
      </p:sp>
    </p:spTree>
    <p:extLst>
      <p:ext uri="{BB962C8B-B14F-4D97-AF65-F5344CB8AC3E}">
        <p14:creationId xmlns:p14="http://schemas.microsoft.com/office/powerpoint/2010/main" val="79262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Please note these contact information and never hesitate to consult the Division of Immunization Services or WVSIIS.  Thanks very much!</a:t>
            </a:r>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616CE2BA-2E13-446A-B3B2-E9B2AE837C28}" type="slidenum">
              <a:rPr lang="en-US" altLang="en-US" smtClean="0">
                <a:solidFill>
                  <a:prstClr val="black"/>
                </a:solidFill>
              </a:rPr>
              <a:pPr>
                <a:spcBef>
                  <a:spcPct val="0"/>
                </a:spcBef>
              </a:pPr>
              <a:t>53</a:t>
            </a:fld>
            <a:endParaRPr lang="en-US" altLang="en-US" smtClean="0">
              <a:solidFill>
                <a:prstClr val="black"/>
              </a:solidFill>
            </a:endParaRPr>
          </a:p>
        </p:txBody>
      </p:sp>
    </p:spTree>
    <p:extLst>
      <p:ext uri="{BB962C8B-B14F-4D97-AF65-F5344CB8AC3E}">
        <p14:creationId xmlns:p14="http://schemas.microsoft.com/office/powerpoint/2010/main" val="36325453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65701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217415"/>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p14="http://schemas.microsoft.com/office/powerpoint/2010/main" val="84398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4C006-4849-E34F-9B66-71AF1D6A1030}"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2567383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79207"/>
            <a:ext cx="2057400" cy="524695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79207"/>
            <a:ext cx="6019800" cy="5246956"/>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4C006-4849-E34F-9B66-71AF1D6A1030}"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250996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1B2C6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40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3600" b="0" i="0" cap="none">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t>Presenter's Name, Title, Date, and Location</a:t>
            </a:r>
          </a:p>
          <a:p>
            <a:pPr>
              <a:defRPr/>
            </a:pPr>
            <a:endParaRPr lang="en-US"/>
          </a:p>
        </p:txBody>
      </p:sp>
    </p:spTree>
    <p:extLst>
      <p:ext uri="{BB962C8B-B14F-4D97-AF65-F5344CB8AC3E}">
        <p14:creationId xmlns:p14="http://schemas.microsoft.com/office/powerpoint/2010/main" val="34281588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1B2C6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4000" b="1">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3600" b="0" i="0" cap="none">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11155447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userDrawn="1"/>
        </p:nvSpPr>
        <p:spPr>
          <a:xfrm>
            <a:off x="234950" y="223838"/>
            <a:ext cx="7594600" cy="511175"/>
          </a:xfrm>
          <a:prstGeom prst="rect">
            <a:avLst/>
          </a:prstGeom>
          <a:solidFill>
            <a:srgbClr val="002F6D"/>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6"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934325" y="195263"/>
            <a:ext cx="101282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1" y="230188"/>
            <a:ext cx="7594358" cy="461111"/>
          </a:xfrm>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AF220BA5-B47B-4DA9-A840-021508B40A61}"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816867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00206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32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4400" b="1" i="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1007753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5"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829550" y="188913"/>
            <a:ext cx="1012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0" y="230188"/>
            <a:ext cx="7568960" cy="461111"/>
          </a:xfrm>
          <a:solidFill>
            <a:srgbClr val="1B2C69"/>
          </a:solidFill>
          <a:ln>
            <a:noFill/>
          </a:ln>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7F207E46-3A02-49BA-9020-77980ACF7EDD}"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5074127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D984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32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4400" b="1" i="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41284160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userDrawn="1"/>
        </p:nvSpPr>
        <p:spPr>
          <a:xfrm>
            <a:off x="234950" y="223838"/>
            <a:ext cx="7594600" cy="511175"/>
          </a:xfrm>
          <a:prstGeom prst="rect">
            <a:avLst/>
          </a:prstGeom>
          <a:solidFill>
            <a:srgbClr val="D9842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6"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981950" y="188913"/>
            <a:ext cx="1012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0" y="230188"/>
            <a:ext cx="7568960" cy="461111"/>
          </a:xfrm>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34EEBF2F-2E11-4E6B-AFF6-1DB1453FE486}"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207862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DBAA2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32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4400" b="1" i="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4215799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44C006-4849-E34F-9B66-71AF1D6A1030}"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1201522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userDrawn="1"/>
        </p:nvSpPr>
        <p:spPr>
          <a:xfrm>
            <a:off x="234950" y="223838"/>
            <a:ext cx="7594600" cy="511175"/>
          </a:xfrm>
          <a:prstGeom prst="rect">
            <a:avLst/>
          </a:prstGeom>
          <a:solidFill>
            <a:srgbClr val="DBAA2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6"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924800" y="188913"/>
            <a:ext cx="1012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0" y="230188"/>
            <a:ext cx="7568960" cy="461111"/>
          </a:xfrm>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4A040DF2-C8C1-4881-A212-2498D48A2357}"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14067754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94953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32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4400" b="1" i="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42064402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userDrawn="1"/>
        </p:nvSpPr>
        <p:spPr>
          <a:xfrm>
            <a:off x="234950" y="223838"/>
            <a:ext cx="7594600" cy="511175"/>
          </a:xfrm>
          <a:prstGeom prst="rect">
            <a:avLst/>
          </a:prstGeom>
          <a:solidFill>
            <a:srgbClr val="9593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6"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896225" y="188913"/>
            <a:ext cx="1012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0" y="230188"/>
            <a:ext cx="7568960" cy="461111"/>
          </a:xfrm>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BE288F41-28F6-4BE1-9473-47B1B288BBB4}"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38790136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Rectangle 7"/>
          <p:cNvSpPr/>
          <p:nvPr userDrawn="1"/>
        </p:nvSpPr>
        <p:spPr>
          <a:xfrm>
            <a:off x="234950" y="227013"/>
            <a:ext cx="6178550" cy="6397625"/>
          </a:xfrm>
          <a:prstGeom prst="rect">
            <a:avLst/>
          </a:prstGeom>
          <a:solidFill>
            <a:srgbClr val="8DB8E9"/>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9"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086600" y="5305425"/>
            <a:ext cx="15970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73100" y="2625725"/>
            <a:ext cx="5334000" cy="600075"/>
          </a:xfrm>
        </p:spPr>
        <p:txBody>
          <a:bodyPr lIns="0" tIns="0" rIns="0" bIns="0" anchor="t">
            <a:noAutofit/>
          </a:bodyPr>
          <a:lstStyle>
            <a:lvl1pPr>
              <a:defRPr sz="3200">
                <a:solidFill>
                  <a:schemeClr val="bg1"/>
                </a:solidFill>
              </a:defRPr>
            </a:lvl1pPr>
          </a:lstStyle>
          <a:p>
            <a:r>
              <a:rPr lang="en-US"/>
              <a:t>Click to edit Master title style</a:t>
            </a:r>
            <a:endParaRPr lang="en-US" dirty="0"/>
          </a:p>
        </p:txBody>
      </p:sp>
      <p:sp>
        <p:nvSpPr>
          <p:cNvPr id="3" name="Subtitle 2"/>
          <p:cNvSpPr>
            <a:spLocks noGrp="1"/>
          </p:cNvSpPr>
          <p:nvPr>
            <p:ph type="subTitle" idx="1"/>
          </p:nvPr>
        </p:nvSpPr>
        <p:spPr>
          <a:xfrm>
            <a:off x="673100" y="3225800"/>
            <a:ext cx="5334000" cy="1028700"/>
          </a:xfrm>
        </p:spPr>
        <p:txBody>
          <a:bodyPr lIns="0" tIns="0" rIns="0" bIns="0">
            <a:noAutofit/>
          </a:bodyPr>
          <a:lstStyle>
            <a:lvl1pPr marL="0" indent="0" algn="ctr">
              <a:lnSpc>
                <a:spcPts val="4000"/>
              </a:lnSpc>
              <a:spcBef>
                <a:spcPts val="0"/>
              </a:spcBef>
              <a:buNone/>
              <a:defRPr sz="4400" b="1" i="0" cap="all">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8" name="Picture Placeholder 17"/>
          <p:cNvSpPr>
            <a:spLocks noGrp="1"/>
          </p:cNvSpPr>
          <p:nvPr>
            <p:ph type="pic" sz="quarter" idx="13"/>
          </p:nvPr>
        </p:nvSpPr>
        <p:spPr>
          <a:xfrm>
            <a:off x="6457950" y="227358"/>
            <a:ext cx="1447800" cy="960091"/>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2" name="Picture Placeholder 21"/>
          <p:cNvSpPr>
            <a:spLocks noGrp="1"/>
          </p:cNvSpPr>
          <p:nvPr>
            <p:ph type="pic" sz="quarter" idx="14"/>
          </p:nvPr>
        </p:nvSpPr>
        <p:spPr>
          <a:xfrm>
            <a:off x="7950200" y="227359"/>
            <a:ext cx="965200" cy="96009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4" name="Picture Placeholder 23"/>
          <p:cNvSpPr>
            <a:spLocks noGrp="1"/>
          </p:cNvSpPr>
          <p:nvPr>
            <p:ph type="pic" sz="quarter" idx="15"/>
          </p:nvPr>
        </p:nvSpPr>
        <p:spPr>
          <a:xfrm>
            <a:off x="6457949" y="1227666"/>
            <a:ext cx="2457451" cy="231140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endParaRPr lang="en-US" noProof="0" dirty="0"/>
          </a:p>
        </p:txBody>
      </p:sp>
      <p:sp>
        <p:nvSpPr>
          <p:cNvPr id="26" name="Picture Placeholder 25"/>
          <p:cNvSpPr>
            <a:spLocks noGrp="1"/>
          </p:cNvSpPr>
          <p:nvPr>
            <p:ph type="pic" sz="quarter" idx="16"/>
          </p:nvPr>
        </p:nvSpPr>
        <p:spPr>
          <a:xfrm>
            <a:off x="6457950" y="3580869"/>
            <a:ext cx="2457450" cy="1143530"/>
          </a:xfrm>
        </p:spPr>
        <p:txBody>
          <a:bodyPr lIns="0" tIns="0" rIns="0" bIns="0" rtlCol="0" anchor="ctr" anchorCtr="1">
            <a:normAutofit/>
          </a:bodyPr>
          <a:lstStyle>
            <a:lvl1pPr marL="0" indent="0" algn="ctr">
              <a:buFontTx/>
              <a:buNone/>
              <a:defRPr sz="1000" baseline="0"/>
            </a:lvl1pPr>
          </a:lstStyle>
          <a:p>
            <a:pPr lvl="0"/>
            <a:r>
              <a:rPr lang="en-US" noProof="0"/>
              <a:t>Drag picture to placeholder or click icon to add</a:t>
            </a:r>
          </a:p>
        </p:txBody>
      </p:sp>
      <p:sp>
        <p:nvSpPr>
          <p:cNvPr id="10" name="Footer Placeholder 9"/>
          <p:cNvSpPr>
            <a:spLocks noGrp="1"/>
          </p:cNvSpPr>
          <p:nvPr>
            <p:ph type="ftr" sz="quarter" idx="17"/>
          </p:nvPr>
        </p:nvSpPr>
        <p:spPr>
          <a:xfrm>
            <a:off x="673100" y="5672138"/>
            <a:ext cx="5334000" cy="365125"/>
          </a:xfrm>
        </p:spPr>
        <p:txBody>
          <a:bodyPr lIns="0" tIns="0" rIns="0" bIns="0" anchor="t" anchorCtr="0"/>
          <a:lstStyle>
            <a:lvl1pPr algn="ctr">
              <a:defRPr sz="1600">
                <a:solidFill>
                  <a:schemeClr val="bg1"/>
                </a:solidFill>
              </a:defRPr>
            </a:lvl1pPr>
          </a:lstStyle>
          <a:p>
            <a:pPr>
              <a:defRPr/>
            </a:pPr>
            <a:r>
              <a:rPr lang="en-US">
                <a:solidFill>
                  <a:prstClr val="white"/>
                </a:solidFill>
              </a:rPr>
              <a:t>Presenter's Name, Title, Date, and Location</a:t>
            </a:r>
          </a:p>
          <a:p>
            <a:pPr>
              <a:defRPr/>
            </a:pPr>
            <a:endParaRPr lang="en-US">
              <a:solidFill>
                <a:prstClr val="white"/>
              </a:solidFill>
            </a:endParaRPr>
          </a:p>
        </p:txBody>
      </p:sp>
    </p:spTree>
    <p:extLst>
      <p:ext uri="{BB962C8B-B14F-4D97-AF65-F5344CB8AC3E}">
        <p14:creationId xmlns:p14="http://schemas.microsoft.com/office/powerpoint/2010/main" val="970383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sp>
        <p:nvSpPr>
          <p:cNvPr id="4" name="Rectangle 3"/>
          <p:cNvSpPr/>
          <p:nvPr userDrawn="1"/>
        </p:nvSpPr>
        <p:spPr>
          <a:xfrm>
            <a:off x="234950" y="850900"/>
            <a:ext cx="8686800" cy="5803900"/>
          </a:xfrm>
          <a:prstGeom prst="rect">
            <a:avLst/>
          </a:prstGeom>
          <a:solidFill>
            <a:srgbClr val="FFFDE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5" name="Rectangle 4"/>
          <p:cNvSpPr/>
          <p:nvPr userDrawn="1"/>
        </p:nvSpPr>
        <p:spPr>
          <a:xfrm>
            <a:off x="234950" y="223838"/>
            <a:ext cx="7594600" cy="511175"/>
          </a:xfrm>
          <a:prstGeom prst="rect">
            <a:avLst/>
          </a:prstGeom>
          <a:solidFill>
            <a:srgbClr val="8BB8EA"/>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6" name="Picture 2" descr="S:\secretary\communications\Logo Library\DHHR Bureau logos\DHHR_2013_BPH_Version3.jpg"/>
          <p:cNvPicPr>
            <a:picLocks noChangeAspect="1" noChangeArrowheads="1"/>
          </p:cNvPicPr>
          <p:nvPr userDrawn="1"/>
        </p:nvPicPr>
        <p:blipFill>
          <a:blip r:embed="rId2">
            <a:clrChange>
              <a:clrFrom>
                <a:srgbClr val="FFFFFE"/>
              </a:clrFrom>
              <a:clrTo>
                <a:srgbClr val="FFFFFE">
                  <a:alpha val="0"/>
                </a:srgbClr>
              </a:clrTo>
            </a:clrChange>
            <a:extLst>
              <a:ext uri="{28A0092B-C50C-407E-A947-70E740481C1C}">
                <a14:useLocalDpi xmlns:a14="http://schemas.microsoft.com/office/drawing/2010/main" val="0"/>
              </a:ext>
            </a:extLst>
          </a:blip>
          <a:srcRect/>
          <a:stretch>
            <a:fillRect/>
          </a:stretch>
        </p:blipFill>
        <p:spPr bwMode="auto">
          <a:xfrm>
            <a:off x="7924800" y="188913"/>
            <a:ext cx="10128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35190" y="230188"/>
            <a:ext cx="7568960" cy="461111"/>
          </a:xfrm>
        </p:spPr>
        <p:txBody>
          <a:bodyPr lIns="0" tIns="0" rIns="0" bIns="0">
            <a:noAutofit/>
          </a:bodyPr>
          <a:lstStyle>
            <a:lvl1pPr algn="ctr">
              <a:defRPr sz="32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71550"/>
            <a:ext cx="8229600" cy="5194300"/>
          </a:xfrm>
        </p:spPr>
        <p:txBody>
          <a:bodyPr lIns="0" tIns="0" rIns="0" bIns="0">
            <a:normAutofit/>
          </a:bodyPr>
          <a:lstStyle>
            <a:lvl1pPr marL="0" indent="0">
              <a:buFontTx/>
              <a:buNone/>
              <a:defRPr sz="2400" b="1" cap="none"/>
            </a:lvl1pPr>
            <a:lvl2pPr marL="0" indent="0">
              <a:buFontTx/>
              <a:buNone/>
              <a:defRPr sz="2400"/>
            </a:lvl2pPr>
            <a:lvl3pPr marL="228600" indent="-228600">
              <a:buSzPct val="100000"/>
              <a:buFont typeface="Wingdings" charset="2"/>
              <a:buChar char="§"/>
              <a:tabLst/>
              <a:defRPr sz="2400"/>
            </a:lvl3pPr>
            <a:lvl4pPr marL="457200" indent="-228600">
              <a:buFont typeface="Wingdings" charset="2"/>
              <a:buChar char="§"/>
              <a:defRPr sz="2400"/>
            </a:lvl4pPr>
            <a:lvl5pPr marL="628650" indent="-228600">
              <a:buFont typeface="Wingdings" charset="2"/>
              <a:buChar cha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5"/>
          <p:cNvSpPr>
            <a:spLocks noGrp="1"/>
          </p:cNvSpPr>
          <p:nvPr>
            <p:ph type="sldNum" sz="quarter" idx="10"/>
          </p:nvPr>
        </p:nvSpPr>
        <p:spPr>
          <a:xfrm>
            <a:off x="8337550" y="6356350"/>
            <a:ext cx="349250" cy="171450"/>
          </a:xfrm>
        </p:spPr>
        <p:txBody>
          <a:bodyPr lIns="0" tIns="0" rIns="0" bIns="0" anchor="t"/>
          <a:lstStyle>
            <a:lvl1pPr>
              <a:defRPr sz="1000">
                <a:solidFill>
                  <a:schemeClr val="tx1"/>
                </a:solidFill>
              </a:defRPr>
            </a:lvl1pPr>
          </a:lstStyle>
          <a:p>
            <a:pPr>
              <a:defRPr/>
            </a:pPr>
            <a:fld id="{64693E87-C5F9-43B9-BAA7-925CCE5B7A7B}" type="slidenum">
              <a:rPr lang="en-US" altLang="en-US">
                <a:solidFill>
                  <a:prstClr val="black"/>
                </a:solidFill>
              </a:rPr>
              <a:pPr>
                <a:defRPr/>
              </a:pPr>
              <a:t>‹#›</a:t>
            </a:fld>
            <a:endParaRPr lang="en-US" altLang="en-US">
              <a:solidFill>
                <a:prstClr val="black"/>
              </a:solidFill>
            </a:endParaRPr>
          </a:p>
        </p:txBody>
      </p:sp>
    </p:spTree>
    <p:extLst>
      <p:ext uri="{BB962C8B-B14F-4D97-AF65-F5344CB8AC3E}">
        <p14:creationId xmlns:p14="http://schemas.microsoft.com/office/powerpoint/2010/main" val="4291460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44C006-4849-E34F-9B66-71AF1D6A1030}"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1171484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2148765"/>
            <a:ext cx="4038600" cy="3712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148765"/>
            <a:ext cx="4038600" cy="37126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44C006-4849-E34F-9B66-71AF1D6A1030}"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3464959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2155491"/>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866217"/>
            <a:ext cx="4040188" cy="326568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2155491"/>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866217"/>
            <a:ext cx="4041775" cy="326568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44C006-4849-E34F-9B66-71AF1D6A1030}" type="datetimeFigureOut">
              <a:rPr lang="en-US" smtClean="0"/>
              <a:t>10/26/2016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32744216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44C006-4849-E34F-9B66-71AF1D6A1030}" type="datetimeFigureOut">
              <a:rPr lang="en-US" smtClean="0"/>
              <a:t>10/26/2016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16457934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44C006-4849-E34F-9B66-71AF1D6A1030}" type="datetimeFigureOut">
              <a:rPr lang="en-US" smtClean="0"/>
              <a:t>10/26/2016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1219586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868362"/>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868362"/>
            <a:ext cx="5111750" cy="52578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2637620"/>
            <a:ext cx="3008313" cy="348854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44C006-4849-E34F-9B66-71AF1D6A1030}"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2950322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507392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886096"/>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640659"/>
            <a:ext cx="5486400" cy="54664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44C006-4849-E34F-9B66-71AF1D6A1030}"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F1C562-0EF2-0045-8093-4EDB6FA56DFA}" type="slidenum">
              <a:rPr lang="en-US" smtClean="0"/>
              <a:t>‹#›</a:t>
            </a:fld>
            <a:endParaRPr lang="en-US"/>
          </a:p>
        </p:txBody>
      </p:sp>
    </p:spTree>
    <p:extLst>
      <p:ext uri="{BB962C8B-B14F-4D97-AF65-F5344CB8AC3E}">
        <p14:creationId xmlns:p14="http://schemas.microsoft.com/office/powerpoint/2010/main" val="1399572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92879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2156685"/>
            <a:ext cx="8229600" cy="39694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44C006-4849-E34F-9B66-71AF1D6A1030}" type="datetimeFigureOut">
              <a:rPr lang="en-US" smtClean="0"/>
              <a:t>10/26/2016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224447"/>
            <a:ext cx="2133600" cy="365125"/>
          </a:xfrm>
          <a:prstGeom prst="rect">
            <a:avLst/>
          </a:prstGeom>
        </p:spPr>
        <p:txBody>
          <a:bodyPr vert="horz" lIns="91440" tIns="45720" rIns="91440" bIns="45720" rtlCol="0" anchor="ctr"/>
          <a:lstStyle>
            <a:lvl1pPr algn="r">
              <a:defRPr sz="1200">
                <a:solidFill>
                  <a:schemeClr val="bg1"/>
                </a:solidFill>
              </a:defRPr>
            </a:lvl1pPr>
          </a:lstStyle>
          <a:p>
            <a:fld id="{E8F1C562-0EF2-0045-8093-4EDB6FA56DFA}" type="slidenum">
              <a:rPr lang="en-US" smtClean="0"/>
              <a:pPr/>
              <a:t>‹#›</a:t>
            </a:fld>
            <a:endParaRPr lang="en-US" dirty="0"/>
          </a:p>
        </p:txBody>
      </p:sp>
    </p:spTree>
    <p:extLst>
      <p:ext uri="{BB962C8B-B14F-4D97-AF65-F5344CB8AC3E}">
        <p14:creationId xmlns:p14="http://schemas.microsoft.com/office/powerpoint/2010/main" val="9108058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fontAlgn="base">
              <a:spcBef>
                <a:spcPct val="0"/>
              </a:spcBef>
              <a:spcAft>
                <a:spcPct val="0"/>
              </a:spcAft>
              <a:defRPr/>
            </a:pPr>
            <a:fld id="{1778B665-1388-4FE2-9F65-A3C98524CEE8}" type="datetime1">
              <a:rPr lang="en-US" altLang="en-US">
                <a:ea typeface="MS PGothic" panose="020B0600070205080204" pitchFamily="34" charset="-128"/>
              </a:rPr>
              <a:pPr fontAlgn="base">
                <a:spcBef>
                  <a:spcPct val="0"/>
                </a:spcBef>
                <a:spcAft>
                  <a:spcPct val="0"/>
                </a:spcAft>
                <a:defRPr/>
              </a:pPr>
              <a:t>10/26/2016</a:t>
            </a:fld>
            <a:endParaRPr lang="en-US" altLang="en-US">
              <a:ea typeface="MS PGothic" panose="020B0600070205080204" pitchFamily="34" charset="-128"/>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fontAlgn="base">
              <a:spcBef>
                <a:spcPct val="0"/>
              </a:spcBef>
              <a:spcAft>
                <a:spcPct val="0"/>
              </a:spcAft>
              <a:defRPr/>
            </a:pPr>
            <a:fld id="{4B209284-66E1-448C-956F-76D43B2CA99F}" type="slidenum">
              <a:rPr lang="en-US" altLang="en-US">
                <a:ea typeface="MS PGothic" panose="020B0600070205080204" pitchFamily="34" charset="-128"/>
              </a:rPr>
              <a:pPr fontAlgn="base">
                <a:spcBef>
                  <a:spcPct val="0"/>
                </a:spcBef>
                <a:spcAft>
                  <a:spcPct val="0"/>
                </a:spcAft>
                <a:defRPr/>
              </a:pPr>
              <a:t>‹#›</a:t>
            </a:fld>
            <a:endParaRPr lang="en-US" altLang="en-US">
              <a:ea typeface="MS PGothic" panose="020B0600070205080204" pitchFamily="34" charset="-128"/>
            </a:endParaRPr>
          </a:p>
        </p:txBody>
      </p:sp>
    </p:spTree>
    <p:extLst>
      <p:ext uri="{BB962C8B-B14F-4D97-AF65-F5344CB8AC3E}">
        <p14:creationId xmlns:p14="http://schemas.microsoft.com/office/powerpoint/2010/main" val="53831234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dt="0"/>
  <p:txStyles>
    <p:titleStyle>
      <a:lvl1pPr marL="114300" algn="ctr" defTabSz="457200" rtl="0" eaLnBrk="0" fontAlgn="base" hangingPunct="0">
        <a:spcBef>
          <a:spcPct val="0"/>
        </a:spcBef>
        <a:spcAft>
          <a:spcPct val="0"/>
        </a:spcAft>
        <a:defRPr sz="4400" kern="1200">
          <a:solidFill>
            <a:schemeClr val="tx1"/>
          </a:solidFill>
          <a:latin typeface="+mj-lt"/>
          <a:ea typeface="MS PGothic" pitchFamily="34" charset="-128"/>
          <a:cs typeface="+mj-cs"/>
        </a:defRPr>
      </a:lvl1pPr>
      <a:lvl2pPr marL="114300"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2pPr>
      <a:lvl3pPr marL="114300"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3pPr>
      <a:lvl4pPr marL="114300"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4pPr>
      <a:lvl5pPr marL="114300" algn="ctr" defTabSz="457200" rtl="0" eaLnBrk="0" fontAlgn="base" hangingPunct="0">
        <a:spcBef>
          <a:spcPct val="0"/>
        </a:spcBef>
        <a:spcAft>
          <a:spcPct val="0"/>
        </a:spcAft>
        <a:defRPr sz="4400">
          <a:solidFill>
            <a:schemeClr val="tx1"/>
          </a:solidFill>
          <a:latin typeface="Calibri" pitchFamily="34" charset="0"/>
          <a:ea typeface="MS PGothic" pitchFamily="34" charset="-128"/>
        </a:defRPr>
      </a:lvl5pPr>
      <a:lvl6pPr marL="457200" algn="ctr" defTabSz="457200" rtl="0" fontAlgn="base">
        <a:spcBef>
          <a:spcPct val="0"/>
        </a:spcBef>
        <a:spcAft>
          <a:spcPct val="0"/>
        </a:spcAft>
        <a:defRPr sz="4400">
          <a:solidFill>
            <a:schemeClr val="tx1"/>
          </a:solidFill>
          <a:latin typeface="Calibri" pitchFamily="34" charset="0"/>
          <a:ea typeface="MS PGothic" pitchFamily="34" charset="-128"/>
        </a:defRPr>
      </a:lvl6pPr>
      <a:lvl7pPr marL="914400" algn="ctr" defTabSz="457200" rtl="0" fontAlgn="base">
        <a:spcBef>
          <a:spcPct val="0"/>
        </a:spcBef>
        <a:spcAft>
          <a:spcPct val="0"/>
        </a:spcAft>
        <a:defRPr sz="4400">
          <a:solidFill>
            <a:schemeClr val="tx1"/>
          </a:solidFill>
          <a:latin typeface="Calibri" pitchFamily="34" charset="0"/>
          <a:ea typeface="MS PGothic" pitchFamily="34" charset="-128"/>
        </a:defRPr>
      </a:lvl7pPr>
      <a:lvl8pPr marL="1371600" algn="ctr" defTabSz="457200" rtl="0" fontAlgn="base">
        <a:spcBef>
          <a:spcPct val="0"/>
        </a:spcBef>
        <a:spcAft>
          <a:spcPct val="0"/>
        </a:spcAft>
        <a:defRPr sz="4400">
          <a:solidFill>
            <a:schemeClr val="tx1"/>
          </a:solidFill>
          <a:latin typeface="Calibri" pitchFamily="34" charset="0"/>
          <a:ea typeface="MS PGothic" pitchFamily="34" charset="-128"/>
        </a:defRPr>
      </a:lvl8pPr>
      <a:lvl9pPr marL="1828800" algn="ctr" defTabSz="457200" rtl="0" fontAlgn="base">
        <a:spcBef>
          <a:spcPct val="0"/>
        </a:spcBef>
        <a:spcAft>
          <a:spcPct val="0"/>
        </a:spcAft>
        <a:defRPr sz="4400">
          <a:solidFill>
            <a:schemeClr val="tx1"/>
          </a:solidFill>
          <a:latin typeface="Calibri" pitchFamily="34" charset="0"/>
          <a:ea typeface="MS PGothic" pitchFamily="34" charset="-128"/>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2.xml"/><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www.dhhr.wv.gov/oeps/immunization/Pages/default.aspx"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hyperlink" Target="http://www.dhhr.wv.gov/oeps/deie/WVSIIS/Pages/default.aspx"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dhhr.wv.gov/healthcheck/Pages/default.aspx"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2.gif"/><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200.png"/><Relationship Id="rId4" Type="http://schemas.openxmlformats.org/officeDocument/2006/relationships/image" Target="../media/image190.png"/></Relationships>
</file>

<file path=ppt/slides/_rels/slide52.xml.rels><?xml version="1.0" encoding="UTF-8" standalone="yes"?>
<Relationships xmlns="http://schemas.openxmlformats.org/package/2006/relationships"><Relationship Id="rId3" Type="http://schemas.openxmlformats.org/officeDocument/2006/relationships/hyperlink" Target="mailto:Teresa.D.Marks@wv.gov" TargetMode="External"/><Relationship Id="rId2" Type="http://schemas.openxmlformats.org/officeDocument/2006/relationships/hyperlink" Target="mailto:Robert.L.Wines@wv.gov" TargetMode="Externa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3.xml.rels><?xml version="1.0" encoding="UTF-8" standalone="yes"?>
<Relationships xmlns="http://schemas.openxmlformats.org/package/2006/relationships"><Relationship Id="rId3" Type="http://schemas.openxmlformats.org/officeDocument/2006/relationships/hyperlink" Target="http://www.dhhr.wv.gov/oeps/immunization/Pages/default.aspx"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www.dhhr.wv.gov/oeps/deie/WVSIIS/Pages/default.aspx"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796" y="1542615"/>
            <a:ext cx="8794329" cy="1505385"/>
          </a:xfrm>
        </p:spPr>
        <p:txBody>
          <a:bodyPr>
            <a:noAutofit/>
          </a:bodyPr>
          <a:lstStyle/>
          <a:p>
            <a:r>
              <a:rPr lang="en-US" sz="3200" b="1" dirty="0"/>
              <a:t>Health Check Points in Schools: Adolescent Immunizations, New Dental Exam and </a:t>
            </a:r>
            <a:r>
              <a:rPr lang="en-US" sz="3200" b="1" dirty="0" err="1"/>
              <a:t>HealthCheck</a:t>
            </a:r>
            <a:r>
              <a:rPr lang="en-US" sz="3200" b="1" dirty="0"/>
              <a:t> with Focus on Grade 7 </a:t>
            </a:r>
            <a:br>
              <a:rPr lang="en-US" sz="3200" b="1" dirty="0"/>
            </a:br>
            <a:endParaRPr lang="en-US" sz="3200" b="1" dirty="0"/>
          </a:p>
        </p:txBody>
      </p:sp>
      <p:sp>
        <p:nvSpPr>
          <p:cNvPr id="3" name="Subtitle 2"/>
          <p:cNvSpPr>
            <a:spLocks noGrp="1"/>
          </p:cNvSpPr>
          <p:nvPr>
            <p:ph type="subTitle" idx="1"/>
          </p:nvPr>
        </p:nvSpPr>
        <p:spPr>
          <a:xfrm>
            <a:off x="527259" y="3225875"/>
            <a:ext cx="8153400" cy="2421081"/>
          </a:xfrm>
        </p:spPr>
        <p:txBody>
          <a:bodyPr>
            <a:normAutofit fontScale="70000" lnSpcReduction="20000"/>
          </a:bodyPr>
          <a:lstStyle/>
          <a:p>
            <a:r>
              <a:rPr lang="en-US" dirty="0"/>
              <a:t>Rebecca </a:t>
            </a:r>
            <a:r>
              <a:rPr lang="en-US" dirty="0" smtClean="0"/>
              <a:t>King, WVDE-State School Nurse Consultant,</a:t>
            </a:r>
          </a:p>
          <a:p>
            <a:r>
              <a:rPr lang="en-US" dirty="0"/>
              <a:t>Jeff </a:t>
            </a:r>
            <a:r>
              <a:rPr lang="en-US" dirty="0" err="1"/>
              <a:t>Neccuzzi</a:t>
            </a:r>
            <a:r>
              <a:rPr lang="en-US" dirty="0"/>
              <a:t>, WVBPH Director of Division of </a:t>
            </a:r>
            <a:r>
              <a:rPr lang="en-US" dirty="0" smtClean="0"/>
              <a:t>Immunizations,</a:t>
            </a:r>
            <a:endParaRPr lang="en-US" dirty="0"/>
          </a:p>
          <a:p>
            <a:r>
              <a:rPr lang="en-US" dirty="0" smtClean="0"/>
              <a:t>Robert </a:t>
            </a:r>
            <a:r>
              <a:rPr lang="en-US" dirty="0"/>
              <a:t>Wines, WVDHHR-</a:t>
            </a:r>
            <a:r>
              <a:rPr lang="en-US" dirty="0" err="1"/>
              <a:t>HealthCheck</a:t>
            </a:r>
            <a:r>
              <a:rPr lang="en-US" dirty="0"/>
              <a:t> </a:t>
            </a:r>
            <a:r>
              <a:rPr lang="en-US" dirty="0" smtClean="0"/>
              <a:t>Director,</a:t>
            </a:r>
            <a:endParaRPr lang="en-US" dirty="0"/>
          </a:p>
          <a:p>
            <a:r>
              <a:rPr lang="en-US" dirty="0" smtClean="0"/>
              <a:t>Dr</a:t>
            </a:r>
            <a:r>
              <a:rPr lang="en-US" dirty="0"/>
              <a:t>. Jason Roush, State Dental </a:t>
            </a:r>
            <a:r>
              <a:rPr lang="en-US" dirty="0" smtClean="0"/>
              <a:t>Director</a:t>
            </a:r>
          </a:p>
          <a:p>
            <a:r>
              <a:rPr lang="en-US" dirty="0" smtClean="0"/>
              <a:t>and</a:t>
            </a:r>
          </a:p>
          <a:p>
            <a:r>
              <a:rPr lang="en-US" dirty="0" smtClean="0"/>
              <a:t>Teresa </a:t>
            </a:r>
            <a:r>
              <a:rPr lang="en-US" dirty="0"/>
              <a:t>Marks, </a:t>
            </a:r>
            <a:r>
              <a:rPr lang="en-US" dirty="0" smtClean="0"/>
              <a:t>WVDHHR- Oral </a:t>
            </a:r>
            <a:r>
              <a:rPr lang="en-US" dirty="0"/>
              <a:t>Health Program </a:t>
            </a:r>
            <a:r>
              <a:rPr lang="en-US" dirty="0" smtClean="0"/>
              <a:t>Director</a:t>
            </a:r>
          </a:p>
          <a:p>
            <a:endParaRPr lang="en-US" dirty="0"/>
          </a:p>
          <a:p>
            <a:endParaRPr lang="en-US" dirty="0"/>
          </a:p>
        </p:txBody>
      </p:sp>
      <p:pic>
        <p:nvPicPr>
          <p:cNvPr id="4" name="Picture 3"/>
          <p:cNvPicPr>
            <a:picLocks noChangeAspect="1"/>
          </p:cNvPicPr>
          <p:nvPr/>
        </p:nvPicPr>
        <p:blipFill>
          <a:blip r:embed="rId2"/>
          <a:stretch>
            <a:fillRect/>
          </a:stretch>
        </p:blipFill>
        <p:spPr>
          <a:xfrm>
            <a:off x="206796" y="5455392"/>
            <a:ext cx="1536279" cy="994613"/>
          </a:xfrm>
          <a:prstGeom prst="rect">
            <a:avLst/>
          </a:prstGeom>
        </p:spPr>
      </p:pic>
    </p:spTree>
    <p:extLst>
      <p:ext uri="{BB962C8B-B14F-4D97-AF65-F5344CB8AC3E}">
        <p14:creationId xmlns:p14="http://schemas.microsoft.com/office/powerpoint/2010/main" val="19131843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650" y="869950"/>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690226" y="5621482"/>
            <a:ext cx="1595774" cy="1028556"/>
          </a:xfrm>
          <a:prstGeom prst="rect">
            <a:avLst/>
          </a:prstGeom>
        </p:spPr>
      </p:pic>
      <p:sp>
        <p:nvSpPr>
          <p:cNvPr id="9" name="Content Placeholder 8"/>
          <p:cNvSpPr>
            <a:spLocks noGrp="1"/>
          </p:cNvSpPr>
          <p:nvPr>
            <p:ph sz="half" idx="2"/>
          </p:nvPr>
        </p:nvSpPr>
        <p:spPr>
          <a:xfrm>
            <a:off x="276225" y="1830388"/>
            <a:ext cx="8867775" cy="4038600"/>
          </a:xfrm>
        </p:spPr>
        <p:txBody>
          <a:bodyPr>
            <a:normAutofit fontScale="55000" lnSpcReduction="20000"/>
          </a:bodyPr>
          <a:lstStyle/>
          <a:p>
            <a:pPr marL="0" indent="0">
              <a:buNone/>
            </a:pPr>
            <a:r>
              <a:rPr lang="en-US" b="1" dirty="0"/>
              <a:t>§126-51-5.  Health Promotion through School Screenings/Examinations. </a:t>
            </a:r>
            <a:endParaRPr lang="en-US" b="1" dirty="0" smtClean="0"/>
          </a:p>
          <a:p>
            <a:pPr marL="63500" marR="0" indent="0" algn="just">
              <a:lnSpc>
                <a:spcPct val="115000"/>
              </a:lnSpc>
              <a:spcBef>
                <a:spcPts val="0"/>
              </a:spcBef>
              <a:spcAft>
                <a:spcPts val="0"/>
              </a:spcAft>
              <a:buNone/>
            </a:pPr>
            <a:endParaRPr lang="en-US" dirty="0"/>
          </a:p>
          <a:p>
            <a:pPr marL="63500" marR="0" indent="0" algn="just">
              <a:lnSpc>
                <a:spcPct val="115000"/>
              </a:lnSpc>
              <a:spcBef>
                <a:spcPts val="0"/>
              </a:spcBef>
              <a:spcAft>
                <a:spcPts val="0"/>
              </a:spcAft>
              <a:buNone/>
            </a:pPr>
            <a:r>
              <a:rPr lang="en-US" b="1" dirty="0" smtClean="0">
                <a:ea typeface="Times New Roman" panose="02020603050405020304" pitchFamily="18" charset="0"/>
                <a:cs typeface="Times New Roman" panose="02020603050405020304" pitchFamily="18" charset="0"/>
              </a:rPr>
              <a:t>Section 5.2</a:t>
            </a:r>
            <a:r>
              <a:rPr lang="en-US" b="1" dirty="0">
                <a:ea typeface="Times New Roman" panose="02020603050405020304" pitchFamily="18" charset="0"/>
                <a:cs typeface="Times New Roman" panose="02020603050405020304" pitchFamily="18" charset="0"/>
              </a:rPr>
              <a:t>.  </a:t>
            </a:r>
            <a:r>
              <a:rPr lang="en-US" b="1" dirty="0" err="1">
                <a:ea typeface="Times New Roman" panose="02020603050405020304" pitchFamily="18" charset="0"/>
                <a:cs typeface="Times New Roman" panose="02020603050405020304" pitchFamily="18" charset="0"/>
              </a:rPr>
              <a:t>HealthCheck</a:t>
            </a:r>
            <a:r>
              <a:rPr lang="en-US" b="1"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 New</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a:t>
            </a:r>
            <a:r>
              <a:rPr lang="en-US" spc="10" dirty="0">
                <a:ea typeface="Times New Roman" panose="02020603050405020304" pitchFamily="18" charset="0"/>
                <a:cs typeface="Times New Roman" panose="02020603050405020304" pitchFamily="18" charset="0"/>
              </a:rPr>
              <a:t>n</a:t>
            </a:r>
            <a:r>
              <a:rPr lang="en-US" dirty="0">
                <a:ea typeface="Times New Roman" panose="02020603050405020304" pitchFamily="18" charset="0"/>
                <a:cs typeface="Times New Roman" panose="02020603050405020304" pitchFamily="18" charset="0"/>
              </a:rPr>
              <a:t>terers</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in</a:t>
            </a:r>
            <a:r>
              <a:rPr lang="en-US" spc="-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West</a:t>
            </a:r>
            <a:r>
              <a:rPr lang="en-US" spc="-8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Virginia</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pub</a:t>
            </a:r>
            <a:r>
              <a:rPr lang="en-US" spc="-5" dirty="0">
                <a:ea typeface="Times New Roman" panose="02020603050405020304" pitchFamily="18" charset="0"/>
                <a:cs typeface="Times New Roman" panose="02020603050405020304" pitchFamily="18" charset="0"/>
              </a:rPr>
              <a:t>l</a:t>
            </a:r>
            <a:r>
              <a:rPr lang="en-US" dirty="0">
                <a:ea typeface="Times New Roman" panose="02020603050405020304" pitchFamily="18" charset="0"/>
                <a:cs typeface="Times New Roman" panose="02020603050405020304" pitchFamily="18" charset="0"/>
              </a:rPr>
              <a:t>ic</a:t>
            </a:r>
            <a:r>
              <a:rPr lang="en-US" spc="-8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school</a:t>
            </a:r>
            <a:r>
              <a:rPr lang="en-US" spc="-9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at</a:t>
            </a:r>
            <a:r>
              <a:rPr lang="en-US" spc="-7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first</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entry</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of</a:t>
            </a:r>
            <a:r>
              <a:rPr lang="en-US" spc="-7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either</a:t>
            </a:r>
            <a:r>
              <a:rPr lang="en-US" spc="-8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prekinde</a:t>
            </a:r>
            <a:r>
              <a:rPr lang="en-US" spc="-5" dirty="0">
                <a:ea typeface="Times New Roman" panose="02020603050405020304" pitchFamily="18" charset="0"/>
                <a:cs typeface="Times New Roman" panose="02020603050405020304" pitchFamily="18" charset="0"/>
              </a:rPr>
              <a:t>r</a:t>
            </a:r>
            <a:r>
              <a:rPr lang="en-US" spc="5" dirty="0">
                <a:ea typeface="Times New Roman" panose="02020603050405020304" pitchFamily="18" charset="0"/>
                <a:cs typeface="Times New Roman" panose="02020603050405020304" pitchFamily="18" charset="0"/>
              </a:rPr>
              <a:t>g</a:t>
            </a:r>
            <a:r>
              <a:rPr lang="en-US" dirty="0">
                <a:ea typeface="Times New Roman" panose="02020603050405020304" pitchFamily="18" charset="0"/>
                <a:cs typeface="Times New Roman" panose="02020603050405020304" pitchFamily="18" charset="0"/>
              </a:rPr>
              <a:t>arten (Pre-K)</a:t>
            </a:r>
            <a:r>
              <a:rPr lang="en-US" spc="25" dirty="0">
                <a:ea typeface="Times New Roman" panose="02020603050405020304" pitchFamily="18" charset="0"/>
                <a:cs typeface="Times New Roman" panose="02020603050405020304" pitchFamily="18" charset="0"/>
              </a:rPr>
              <a:t> </a:t>
            </a:r>
            <a:r>
              <a:rPr lang="en-US" b="1" u="sng" dirty="0">
                <a:solidFill>
                  <a:srgbClr val="FF0000"/>
                </a:solidFill>
                <a:ea typeface="Times New Roman" panose="02020603050405020304" pitchFamily="18" charset="0"/>
                <a:cs typeface="Times New Roman" panose="02020603050405020304" pitchFamily="18" charset="0"/>
              </a:rPr>
              <a:t>or</a:t>
            </a:r>
            <a:r>
              <a:rPr lang="en-US" spc="50" dirty="0">
                <a:solidFill>
                  <a:srgbClr val="FF0000"/>
                </a:solidFill>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Kindergarten and</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all</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students</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progressing</a:t>
            </a:r>
            <a:r>
              <a:rPr lang="en-US" spc="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o</a:t>
            </a:r>
            <a:r>
              <a:rPr lang="en-US" spc="5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a:t>
            </a:r>
            <a:r>
              <a:rPr lang="en-US" spc="-10" dirty="0">
                <a:ea typeface="Times New Roman" panose="02020603050405020304" pitchFamily="18" charset="0"/>
                <a:cs typeface="Times New Roman" panose="02020603050405020304" pitchFamily="18" charset="0"/>
              </a:rPr>
              <a:t>r</a:t>
            </a:r>
            <a:r>
              <a:rPr lang="en-US" dirty="0">
                <a:ea typeface="Times New Roman" panose="02020603050405020304" pitchFamily="18" charset="0"/>
                <a:cs typeface="Times New Roman" panose="02020603050405020304" pitchFamily="18" charset="0"/>
              </a:rPr>
              <a:t>ades</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2,</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7</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12</a:t>
            </a:r>
            <a:r>
              <a:rPr lang="en-US" spc="45" dirty="0">
                <a:ea typeface="Times New Roman" panose="02020603050405020304" pitchFamily="18" charset="0"/>
                <a:cs typeface="Times New Roman" panose="02020603050405020304" pitchFamily="18" charset="0"/>
              </a:rPr>
              <a:t> </a:t>
            </a:r>
            <a:r>
              <a:rPr lang="en-US" b="1" u="sng" dirty="0">
                <a:solidFill>
                  <a:srgbClr val="FF0000"/>
                </a:solidFill>
                <a:ea typeface="Times New Roman" panose="02020603050405020304" pitchFamily="18" charset="0"/>
                <a:cs typeface="Times New Roman" panose="02020603050405020304" pitchFamily="18" charset="0"/>
              </a:rPr>
              <a:t>shou</a:t>
            </a:r>
            <a:r>
              <a:rPr lang="en-US" b="1" u="sng" spc="-5" dirty="0">
                <a:solidFill>
                  <a:srgbClr val="FF0000"/>
                </a:solidFill>
                <a:ea typeface="Times New Roman" panose="02020603050405020304" pitchFamily="18" charset="0"/>
                <a:cs typeface="Times New Roman" panose="02020603050405020304" pitchFamily="18" charset="0"/>
              </a:rPr>
              <a:t>l</a:t>
            </a:r>
            <a:r>
              <a:rPr lang="en-US" b="1" u="sng" dirty="0">
                <a:solidFill>
                  <a:srgbClr val="FF0000"/>
                </a:solidFill>
                <a:ea typeface="Times New Roman" panose="02020603050405020304" pitchFamily="18" charset="0"/>
                <a:cs typeface="Times New Roman" panose="02020603050405020304" pitchFamily="18" charset="0"/>
              </a:rPr>
              <a:t>d</a:t>
            </a:r>
            <a:r>
              <a:rPr lang="en-US" spc="30" dirty="0">
                <a:solidFill>
                  <a:srgbClr val="FF0000"/>
                </a:solidFill>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have</a:t>
            </a:r>
            <a:r>
              <a:rPr lang="en-US" b="1" spc="3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on</a:t>
            </a:r>
            <a:r>
              <a:rPr lang="en-US" b="1" spc="4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fi</a:t>
            </a:r>
            <a:r>
              <a:rPr lang="en-US" b="1" spc="-5" dirty="0">
                <a:ea typeface="Times New Roman" panose="02020603050405020304" pitchFamily="18" charset="0"/>
                <a:cs typeface="Times New Roman" panose="02020603050405020304" pitchFamily="18" charset="0"/>
              </a:rPr>
              <a:t>l</a:t>
            </a:r>
            <a:r>
              <a:rPr lang="en-US" b="1" dirty="0">
                <a:ea typeface="Times New Roman" panose="02020603050405020304" pitchFamily="18" charset="0"/>
                <a:cs typeface="Times New Roman" panose="02020603050405020304" pitchFamily="18" charset="0"/>
              </a:rPr>
              <a:t>e</a:t>
            </a:r>
            <a:r>
              <a:rPr lang="en-US" b="1" spc="4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within</a:t>
            </a:r>
            <a:r>
              <a:rPr lang="en-US" b="1" spc="3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45 da</a:t>
            </a:r>
            <a:r>
              <a:rPr lang="en-US" b="1" spc="10" dirty="0">
                <a:ea typeface="Times New Roman" panose="02020603050405020304" pitchFamily="18" charset="0"/>
                <a:cs typeface="Times New Roman" panose="02020603050405020304" pitchFamily="18" charset="0"/>
              </a:rPr>
              <a:t>y</a:t>
            </a:r>
            <a:r>
              <a:rPr lang="en-US" b="1" dirty="0">
                <a:ea typeface="Times New Roman" panose="02020603050405020304" pitchFamily="18" charset="0"/>
                <a:cs typeface="Times New Roman" panose="02020603050405020304" pitchFamily="18" charset="0"/>
              </a:rPr>
              <a:t>s</a:t>
            </a:r>
            <a:r>
              <a:rPr lang="en-US" b="1" spc="-3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of</a:t>
            </a:r>
            <a:r>
              <a:rPr lang="en-US" b="1" spc="-2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enrol</a:t>
            </a:r>
            <a:r>
              <a:rPr lang="en-US" b="1" spc="-5" dirty="0">
                <a:ea typeface="Times New Roman" panose="02020603050405020304" pitchFamily="18" charset="0"/>
                <a:cs typeface="Times New Roman" panose="02020603050405020304" pitchFamily="18" charset="0"/>
              </a:rPr>
              <a:t>l</a:t>
            </a:r>
            <a:r>
              <a:rPr lang="en-US" b="1" dirty="0">
                <a:ea typeface="Times New Roman" panose="02020603050405020304" pitchFamily="18" charset="0"/>
                <a:cs typeface="Times New Roman" panose="02020603050405020304" pitchFamily="18" charset="0"/>
              </a:rPr>
              <a:t>ment/entry</a:t>
            </a:r>
            <a:r>
              <a:rPr lang="en-US" b="1" spc="-7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or</a:t>
            </a:r>
            <a:r>
              <a:rPr lang="en-US" b="1" spc="-2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prior</a:t>
            </a:r>
            <a:r>
              <a:rPr lang="en-US" b="1" spc="-3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to</a:t>
            </a:r>
            <a:r>
              <a:rPr lang="en-US" b="1" spc="-2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the</a:t>
            </a:r>
            <a:r>
              <a:rPr lang="en-US" b="1" spc="-2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f</a:t>
            </a:r>
            <a:r>
              <a:rPr lang="en-US" b="1" spc="-5" dirty="0">
                <a:ea typeface="Times New Roman" panose="02020603050405020304" pitchFamily="18" charset="0"/>
                <a:cs typeface="Times New Roman" panose="02020603050405020304" pitchFamily="18" charset="0"/>
              </a:rPr>
              <a:t>i</a:t>
            </a:r>
            <a:r>
              <a:rPr lang="en-US" b="1" dirty="0">
                <a:ea typeface="Times New Roman" panose="02020603050405020304" pitchFamily="18" charset="0"/>
                <a:cs typeface="Times New Roman" panose="02020603050405020304" pitchFamily="18" charset="0"/>
              </a:rPr>
              <a:t>rst</a:t>
            </a:r>
            <a:r>
              <a:rPr lang="en-US" b="1" spc="-3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day</a:t>
            </a:r>
            <a:r>
              <a:rPr lang="en-US" b="1" spc="-1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of</a:t>
            </a:r>
            <a:r>
              <a:rPr lang="en-US" b="1" spc="-2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school</a:t>
            </a:r>
            <a:r>
              <a:rPr lang="en-US" b="1" spc="-4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attendance</a:t>
            </a:r>
            <a:r>
              <a:rPr lang="en-US" b="1" spc="-5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a</a:t>
            </a:r>
            <a:r>
              <a:rPr lang="en-US" b="1" spc="-1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r</a:t>
            </a:r>
            <a:r>
              <a:rPr lang="en-US" b="1" spc="5" dirty="0">
                <a:ea typeface="Times New Roman" panose="02020603050405020304" pitchFamily="18" charset="0"/>
                <a:cs typeface="Times New Roman" panose="02020603050405020304" pitchFamily="18" charset="0"/>
              </a:rPr>
              <a:t>e</a:t>
            </a:r>
            <a:r>
              <a:rPr lang="en-US" b="1" dirty="0">
                <a:ea typeface="Times New Roman" panose="02020603050405020304" pitchFamily="18" charset="0"/>
                <a:cs typeface="Times New Roman" panose="02020603050405020304" pitchFamily="18" charset="0"/>
              </a:rPr>
              <a:t>cord</a:t>
            </a:r>
            <a:r>
              <a:rPr lang="en-US" b="1" spc="-4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of</a:t>
            </a:r>
            <a:r>
              <a:rPr lang="en-US" b="1" spc="-2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a</a:t>
            </a:r>
            <a:r>
              <a:rPr lang="en-US" b="1" spc="-15" dirty="0">
                <a:ea typeface="Times New Roman" panose="02020603050405020304" pitchFamily="18" charset="0"/>
                <a:cs typeface="Times New Roman" panose="02020603050405020304" pitchFamily="18" charset="0"/>
              </a:rPr>
              <a:t> </a:t>
            </a:r>
            <a:r>
              <a:rPr lang="en-US" b="1" dirty="0" err="1">
                <a:ea typeface="Times New Roman" panose="02020603050405020304" pitchFamily="18" charset="0"/>
                <a:cs typeface="Times New Roman" panose="02020603050405020304" pitchFamily="18" charset="0"/>
              </a:rPr>
              <a:t>H</a:t>
            </a:r>
            <a:r>
              <a:rPr lang="en-US" b="1" spc="5" dirty="0" err="1">
                <a:ea typeface="Times New Roman" panose="02020603050405020304" pitchFamily="18" charset="0"/>
                <a:cs typeface="Times New Roman" panose="02020603050405020304" pitchFamily="18" charset="0"/>
              </a:rPr>
              <a:t>e</a:t>
            </a:r>
            <a:r>
              <a:rPr lang="en-US" b="1" dirty="0" err="1">
                <a:ea typeface="Times New Roman" panose="02020603050405020304" pitchFamily="18" charset="0"/>
                <a:cs typeface="Times New Roman" panose="02020603050405020304" pitchFamily="18" charset="0"/>
              </a:rPr>
              <a:t>althChe</a:t>
            </a:r>
            <a:r>
              <a:rPr lang="en-US" b="1" spc="5" dirty="0" err="1">
                <a:ea typeface="Times New Roman" panose="02020603050405020304" pitchFamily="18" charset="0"/>
                <a:cs typeface="Times New Roman" panose="02020603050405020304" pitchFamily="18" charset="0"/>
              </a:rPr>
              <a:t>c</a:t>
            </a:r>
            <a:r>
              <a:rPr lang="en-US" b="1" dirty="0" err="1">
                <a:ea typeface="Times New Roman" panose="02020603050405020304" pitchFamily="18" charset="0"/>
                <a:cs typeface="Times New Roman" panose="02020603050405020304" pitchFamily="18" charset="0"/>
              </a:rPr>
              <a:t>k</a:t>
            </a:r>
            <a:r>
              <a:rPr lang="en-US" b="1" spc="-6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screening, or</a:t>
            </a:r>
            <a:r>
              <a:rPr lang="en-US" b="1" spc="-6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other</a:t>
            </a:r>
            <a:r>
              <a:rPr lang="en-US" b="1" spc="-7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c</a:t>
            </a:r>
            <a:r>
              <a:rPr lang="en-US" b="1" spc="10" dirty="0">
                <a:ea typeface="Times New Roman" panose="02020603050405020304" pitchFamily="18" charset="0"/>
                <a:cs typeface="Times New Roman" panose="02020603050405020304" pitchFamily="18" charset="0"/>
              </a:rPr>
              <a:t>o</a:t>
            </a:r>
            <a:r>
              <a:rPr lang="en-US" b="1" spc="-10" dirty="0">
                <a:ea typeface="Times New Roman" panose="02020603050405020304" pitchFamily="18" charset="0"/>
                <a:cs typeface="Times New Roman" panose="02020603050405020304" pitchFamily="18" charset="0"/>
              </a:rPr>
              <a:t>m</a:t>
            </a:r>
            <a:r>
              <a:rPr lang="en-US" b="1" spc="5" dirty="0">
                <a:ea typeface="Times New Roman" panose="02020603050405020304" pitchFamily="18" charset="0"/>
                <a:cs typeface="Times New Roman" panose="02020603050405020304" pitchFamily="18" charset="0"/>
              </a:rPr>
              <a:t>p</a:t>
            </a:r>
            <a:r>
              <a:rPr lang="en-US" b="1" dirty="0">
                <a:ea typeface="Times New Roman" panose="02020603050405020304" pitchFamily="18" charset="0"/>
                <a:cs typeface="Times New Roman" panose="02020603050405020304" pitchFamily="18" charset="0"/>
              </a:rPr>
              <a:t>rehensive</a:t>
            </a:r>
            <a:r>
              <a:rPr lang="en-US" b="1" spc="-4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health</a:t>
            </a:r>
            <a:r>
              <a:rPr lang="en-US" b="1" spc="-7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screening</a:t>
            </a:r>
            <a:r>
              <a:rPr lang="en-US" b="1" spc="-9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c</a:t>
            </a:r>
            <a:r>
              <a:rPr lang="en-US" b="1" spc="10" dirty="0">
                <a:ea typeface="Times New Roman" panose="02020603050405020304" pitchFamily="18" charset="0"/>
                <a:cs typeface="Times New Roman" panose="02020603050405020304" pitchFamily="18" charset="0"/>
              </a:rPr>
              <a:t>o</a:t>
            </a:r>
            <a:r>
              <a:rPr lang="en-US" b="1" spc="-10" dirty="0">
                <a:ea typeface="Times New Roman" panose="02020603050405020304" pitchFamily="18" charset="0"/>
                <a:cs typeface="Times New Roman" panose="02020603050405020304" pitchFamily="18" charset="0"/>
              </a:rPr>
              <a:t>m</a:t>
            </a:r>
            <a:r>
              <a:rPr lang="en-US" b="1" spc="5" dirty="0">
                <a:ea typeface="Times New Roman" panose="02020603050405020304" pitchFamily="18" charset="0"/>
                <a:cs typeface="Times New Roman" panose="02020603050405020304" pitchFamily="18" charset="0"/>
              </a:rPr>
              <a:t>p</a:t>
            </a:r>
            <a:r>
              <a:rPr lang="en-US" b="1" dirty="0">
                <a:ea typeface="Times New Roman" panose="02020603050405020304" pitchFamily="18" charset="0"/>
                <a:cs typeface="Times New Roman" panose="02020603050405020304" pitchFamily="18" charset="0"/>
              </a:rPr>
              <a:t>arable</a:t>
            </a:r>
            <a:r>
              <a:rPr lang="en-US" b="1" spc="-100" dirty="0">
                <a:ea typeface="Times New Roman" panose="02020603050405020304" pitchFamily="18" charset="0"/>
                <a:cs typeface="Times New Roman" panose="02020603050405020304" pitchFamily="18" charset="0"/>
              </a:rPr>
              <a:t> </a:t>
            </a:r>
            <a:r>
              <a:rPr lang="en-US" b="1" spc="5" dirty="0">
                <a:ea typeface="Times New Roman" panose="02020603050405020304" pitchFamily="18" charset="0"/>
                <a:cs typeface="Times New Roman" panose="02020603050405020304" pitchFamily="18" charset="0"/>
              </a:rPr>
              <a:t>t</a:t>
            </a:r>
            <a:r>
              <a:rPr lang="en-US" b="1" dirty="0">
                <a:ea typeface="Times New Roman" panose="02020603050405020304" pitchFamily="18" charset="0"/>
                <a:cs typeface="Times New Roman" panose="02020603050405020304" pitchFamily="18" charset="0"/>
              </a:rPr>
              <a:t>o</a:t>
            </a:r>
            <a:r>
              <a:rPr lang="en-US" b="1" spc="-6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the</a:t>
            </a:r>
            <a:r>
              <a:rPr lang="en-US" b="1" spc="-65" dirty="0">
                <a:ea typeface="Times New Roman" panose="02020603050405020304" pitchFamily="18" charset="0"/>
                <a:cs typeface="Times New Roman" panose="02020603050405020304" pitchFamily="18" charset="0"/>
              </a:rPr>
              <a:t> </a:t>
            </a:r>
            <a:r>
              <a:rPr lang="en-US" b="1" dirty="0" err="1">
                <a:ea typeface="Times New Roman" panose="02020603050405020304" pitchFamily="18" charset="0"/>
                <a:cs typeface="Times New Roman" panose="02020603050405020304" pitchFamily="18" charset="0"/>
              </a:rPr>
              <a:t>HealthCheck</a:t>
            </a:r>
            <a:r>
              <a:rPr lang="en-US" b="1" spc="-10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protoco</a:t>
            </a:r>
            <a:r>
              <a:rPr lang="en-US" b="1" spc="-5" dirty="0">
                <a:ea typeface="Times New Roman" panose="02020603050405020304" pitchFamily="18" charset="0"/>
                <a:cs typeface="Times New Roman" panose="02020603050405020304" pitchFamily="18" charset="0"/>
              </a:rPr>
              <a:t>l</a:t>
            </a:r>
            <a:r>
              <a:rPr lang="en-US" dirty="0">
                <a:ea typeface="Times New Roman" panose="02020603050405020304" pitchFamily="18" charset="0"/>
                <a:cs typeface="Times New Roman" panose="02020603050405020304" pitchFamily="18" charset="0"/>
              </a:rPr>
              <a:t>.</a:t>
            </a:r>
            <a:r>
              <a:rPr lang="en-US" spc="1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following</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transition plan</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will</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require each</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new</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enterer in</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Pre-K</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Kind</a:t>
            </a:r>
            <a:r>
              <a:rPr lang="en-US" spc="-5" dirty="0">
                <a:ea typeface="Times New Roman" panose="02020603050405020304" pitchFamily="18" charset="0"/>
                <a:cs typeface="Times New Roman" panose="02020603050405020304" pitchFamily="18" charset="0"/>
              </a:rPr>
              <a:t>e</a:t>
            </a:r>
            <a:r>
              <a:rPr lang="en-US" dirty="0">
                <a:ea typeface="Times New Roman" panose="02020603050405020304" pitchFamily="18" charset="0"/>
                <a:cs typeface="Times New Roman" panose="02020603050405020304" pitchFamily="18" charset="0"/>
              </a:rPr>
              <a:t>rgarten</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all</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students</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entering</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gr</a:t>
            </a:r>
            <a:r>
              <a:rPr lang="en-US" spc="-5" dirty="0">
                <a:ea typeface="Times New Roman" panose="02020603050405020304" pitchFamily="18" charset="0"/>
                <a:cs typeface="Times New Roman" panose="02020603050405020304" pitchFamily="18" charset="0"/>
              </a:rPr>
              <a:t>a</a:t>
            </a:r>
            <a:r>
              <a:rPr lang="en-US" spc="5" dirty="0">
                <a:ea typeface="Times New Roman" panose="02020603050405020304" pitchFamily="18" charset="0"/>
                <a:cs typeface="Times New Roman" panose="02020603050405020304" pitchFamily="18" charset="0"/>
              </a:rPr>
              <a:t>d</a:t>
            </a:r>
            <a:r>
              <a:rPr lang="en-US" dirty="0">
                <a:ea typeface="Times New Roman" panose="02020603050405020304" pitchFamily="18" charset="0"/>
                <a:cs typeface="Times New Roman" panose="02020603050405020304" pitchFamily="18" charset="0"/>
              </a:rPr>
              <a:t>es 2,</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7</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12 to</a:t>
            </a:r>
            <a:r>
              <a:rPr lang="en-US" spc="5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show</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f</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of</a:t>
            </a:r>
            <a:r>
              <a:rPr lang="en-US" spc="5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a:t>
            </a:r>
            <a:r>
              <a:rPr lang="en-US" spc="55" dirty="0">
                <a:ea typeface="Times New Roman" panose="02020603050405020304" pitchFamily="18" charset="0"/>
                <a:cs typeface="Times New Roman" panose="02020603050405020304" pitchFamily="18" charset="0"/>
              </a:rPr>
              <a:t> </a:t>
            </a:r>
            <a:r>
              <a:rPr lang="en-US" dirty="0" err="1">
                <a:ea typeface="Times New Roman" panose="02020603050405020304" pitchFamily="18" charset="0"/>
                <a:cs typeface="Times New Roman" panose="02020603050405020304" pitchFamily="18" charset="0"/>
              </a:rPr>
              <a:t>Healt</a:t>
            </a:r>
            <a:r>
              <a:rPr lang="en-US" spc="10" dirty="0" err="1">
                <a:ea typeface="Times New Roman" panose="02020603050405020304" pitchFamily="18" charset="0"/>
                <a:cs typeface="Times New Roman" panose="02020603050405020304" pitchFamily="18" charset="0"/>
              </a:rPr>
              <a:t>h</a:t>
            </a:r>
            <a:r>
              <a:rPr lang="en-US" dirty="0" err="1">
                <a:ea typeface="Times New Roman" panose="02020603050405020304" pitchFamily="18" charset="0"/>
                <a:cs typeface="Times New Roman" panose="02020603050405020304" pitchFamily="18" charset="0"/>
              </a:rPr>
              <a:t>Check</a:t>
            </a:r>
            <a:r>
              <a:rPr lang="en-US" dirty="0">
                <a:ea typeface="Times New Roman" panose="02020603050405020304" pitchFamily="18" charset="0"/>
                <a:cs typeface="Times New Roman" panose="02020603050405020304" pitchFamily="18" charset="0"/>
              </a:rPr>
              <a:t> scree</a:t>
            </a:r>
            <a:r>
              <a:rPr lang="en-US" spc="10" dirty="0">
                <a:ea typeface="Times New Roman" panose="02020603050405020304" pitchFamily="18" charset="0"/>
                <a:cs typeface="Times New Roman" panose="02020603050405020304" pitchFamily="18" charset="0"/>
              </a:rPr>
              <a:t>n</a:t>
            </a:r>
            <a:r>
              <a:rPr lang="en-US" dirty="0">
                <a:ea typeface="Times New Roman" panose="02020603050405020304" pitchFamily="18" charset="0"/>
                <a:cs typeface="Times New Roman" panose="02020603050405020304" pitchFamily="18" charset="0"/>
              </a:rPr>
              <a:t>ing: </a:t>
            </a:r>
            <a:r>
              <a:rPr lang="en-US" spc="9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beginn</a:t>
            </a:r>
            <a:r>
              <a:rPr lang="en-US" spc="-5" dirty="0">
                <a:ea typeface="Times New Roman" panose="02020603050405020304" pitchFamily="18" charset="0"/>
                <a:cs typeface="Times New Roman" panose="02020603050405020304" pitchFamily="18" charset="0"/>
              </a:rPr>
              <a:t>i</a:t>
            </a:r>
            <a:r>
              <a:rPr lang="en-US" dirty="0">
                <a:ea typeface="Times New Roman" panose="02020603050405020304" pitchFamily="18" charset="0"/>
                <a:cs typeface="Times New Roman" panose="02020603050405020304" pitchFamily="18" charset="0"/>
              </a:rPr>
              <a:t>ng</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school</a:t>
            </a:r>
            <a:r>
              <a:rPr lang="en-US" spc="30" dirty="0">
                <a:ea typeface="Times New Roman" panose="02020603050405020304" pitchFamily="18" charset="0"/>
                <a:cs typeface="Times New Roman" panose="02020603050405020304" pitchFamily="18" charset="0"/>
              </a:rPr>
              <a:t> </a:t>
            </a:r>
            <a:r>
              <a:rPr lang="en-US" spc="10" dirty="0">
                <a:ea typeface="Times New Roman" panose="02020603050405020304" pitchFamily="18" charset="0"/>
                <a:cs typeface="Times New Roman" panose="02020603050405020304" pitchFamily="18" charset="0"/>
              </a:rPr>
              <a:t>y</a:t>
            </a:r>
            <a:r>
              <a:rPr lang="en-US" dirty="0">
                <a:ea typeface="Times New Roman" panose="02020603050405020304" pitchFamily="18" charset="0"/>
                <a:cs typeface="Times New Roman" panose="02020603050405020304" pitchFamily="18" charset="0"/>
              </a:rPr>
              <a:t>ear</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(SY)</a:t>
            </a:r>
            <a:r>
              <a:rPr lang="en-US" spc="35" dirty="0">
                <a:ea typeface="Times New Roman" panose="02020603050405020304" pitchFamily="18" charset="0"/>
                <a:cs typeface="Times New Roman" panose="02020603050405020304" pitchFamily="18" charset="0"/>
              </a:rPr>
              <a:t> </a:t>
            </a:r>
            <a:r>
              <a:rPr lang="en-US" spc="10" dirty="0">
                <a:ea typeface="Times New Roman" panose="02020603050405020304" pitchFamily="18" charset="0"/>
                <a:cs typeface="Times New Roman" panose="02020603050405020304" pitchFamily="18" charset="0"/>
              </a:rPr>
              <a:t>2</a:t>
            </a:r>
            <a:r>
              <a:rPr lang="en-US" dirty="0">
                <a:ea typeface="Times New Roman" panose="02020603050405020304" pitchFamily="18" charset="0"/>
                <a:cs typeface="Times New Roman" panose="02020603050405020304" pitchFamily="18" charset="0"/>
              </a:rPr>
              <a:t>015/</a:t>
            </a:r>
            <a:r>
              <a:rPr lang="en-US" spc="-5" dirty="0">
                <a:ea typeface="Times New Roman" panose="02020603050405020304" pitchFamily="18" charset="0"/>
                <a:cs typeface="Times New Roman" panose="02020603050405020304" pitchFamily="18" charset="0"/>
              </a:rPr>
              <a:t>1</a:t>
            </a:r>
            <a:r>
              <a:rPr lang="en-US" dirty="0">
                <a:ea typeface="Times New Roman" panose="02020603050405020304" pitchFamily="18" charset="0"/>
                <a:cs typeface="Times New Roman" panose="02020603050405020304" pitchFamily="18" charset="0"/>
              </a:rPr>
              <a:t>6</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all</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new</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enterers</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in Pre-K</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Kindergarten; </a:t>
            </a:r>
            <a:r>
              <a:rPr lang="en-US" b="1" spc="-5" dirty="0">
                <a:solidFill>
                  <a:srgbClr val="FF0000"/>
                </a:solidFill>
                <a:ea typeface="Times New Roman" panose="02020603050405020304" pitchFamily="18" charset="0"/>
                <a:cs typeface="Times New Roman" panose="02020603050405020304" pitchFamily="18" charset="0"/>
              </a:rPr>
              <a:t>b</a:t>
            </a:r>
            <a:r>
              <a:rPr lang="en-US" b="1" dirty="0">
                <a:solidFill>
                  <a:srgbClr val="FF0000"/>
                </a:solidFill>
                <a:ea typeface="Times New Roman" panose="02020603050405020304" pitchFamily="18" charset="0"/>
                <a:cs typeface="Times New Roman" panose="02020603050405020304" pitchFamily="18" charset="0"/>
              </a:rPr>
              <a:t>eginning</a:t>
            </a:r>
            <a:r>
              <a:rPr lang="en-US" b="1" spc="10"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SY</a:t>
            </a:r>
            <a:r>
              <a:rPr lang="en-US" b="1" spc="45"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2016</a:t>
            </a:r>
            <a:r>
              <a:rPr lang="en-US" b="1" spc="-5" dirty="0">
                <a:solidFill>
                  <a:srgbClr val="FF0000"/>
                </a:solidFill>
                <a:ea typeface="Times New Roman" panose="02020603050405020304" pitchFamily="18" charset="0"/>
                <a:cs typeface="Times New Roman" panose="02020603050405020304" pitchFamily="18" charset="0"/>
              </a:rPr>
              <a:t>/</a:t>
            </a:r>
            <a:r>
              <a:rPr lang="en-US" b="1" dirty="0">
                <a:solidFill>
                  <a:srgbClr val="FF0000"/>
                </a:solidFill>
                <a:ea typeface="Times New Roman" panose="02020603050405020304" pitchFamily="18" charset="0"/>
                <a:cs typeface="Times New Roman" panose="02020603050405020304" pitchFamily="18" charset="0"/>
              </a:rPr>
              <a:t>17</a:t>
            </a:r>
            <a:r>
              <a:rPr lang="en-US" b="1" spc="25"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all</a:t>
            </a:r>
            <a:r>
              <a:rPr lang="en-US" b="1" spc="50" dirty="0">
                <a:solidFill>
                  <a:srgbClr val="FF0000"/>
                </a:solidFill>
                <a:ea typeface="Times New Roman" panose="02020603050405020304" pitchFamily="18" charset="0"/>
                <a:cs typeface="Times New Roman" panose="02020603050405020304" pitchFamily="18" charset="0"/>
              </a:rPr>
              <a:t> </a:t>
            </a:r>
            <a:r>
              <a:rPr lang="en-US" b="1" spc="-5" dirty="0">
                <a:solidFill>
                  <a:srgbClr val="FF0000"/>
                </a:solidFill>
                <a:ea typeface="Times New Roman" panose="02020603050405020304" pitchFamily="18" charset="0"/>
                <a:cs typeface="Times New Roman" panose="02020603050405020304" pitchFamily="18" charset="0"/>
              </a:rPr>
              <a:t>st</a:t>
            </a:r>
            <a:r>
              <a:rPr lang="en-US" b="1" dirty="0">
                <a:solidFill>
                  <a:srgbClr val="FF0000"/>
                </a:solidFill>
                <a:ea typeface="Times New Roman" panose="02020603050405020304" pitchFamily="18" charset="0"/>
                <a:cs typeface="Times New Roman" panose="02020603050405020304" pitchFamily="18" charset="0"/>
              </a:rPr>
              <a:t>udents</a:t>
            </a:r>
            <a:r>
              <a:rPr lang="en-US" b="1" spc="25"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entering</a:t>
            </a:r>
            <a:r>
              <a:rPr lang="en-US" b="1" spc="25"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grade</a:t>
            </a:r>
            <a:r>
              <a:rPr lang="en-US" b="1" spc="35" dirty="0">
                <a:solidFill>
                  <a:srgbClr val="FF0000"/>
                </a:solidFill>
                <a:ea typeface="Times New Roman" panose="02020603050405020304" pitchFamily="18" charset="0"/>
                <a:cs typeface="Times New Roman" panose="02020603050405020304" pitchFamily="18" charset="0"/>
              </a:rPr>
              <a:t> </a:t>
            </a:r>
            <a:r>
              <a:rPr lang="en-US" b="1" dirty="0">
                <a:solidFill>
                  <a:srgbClr val="FF0000"/>
                </a:solidFill>
                <a:ea typeface="Times New Roman" panose="02020603050405020304" pitchFamily="18" charset="0"/>
                <a:cs typeface="Times New Roman" panose="02020603050405020304" pitchFamily="18" charset="0"/>
              </a:rPr>
              <a:t>2</a:t>
            </a:r>
            <a:r>
              <a:rPr lang="en-US" dirty="0">
                <a:ea typeface="Times New Roman" panose="02020603050405020304" pitchFamily="18" charset="0"/>
                <a:cs typeface="Times New Roman" panose="02020603050405020304" pitchFamily="18" charset="0"/>
              </a:rPr>
              <a:t>;</a:t>
            </a:r>
            <a:r>
              <a:rPr lang="en-US" spc="4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b</a:t>
            </a:r>
            <a:r>
              <a:rPr lang="en-US" dirty="0">
                <a:ea typeface="Times New Roman" panose="02020603050405020304" pitchFamily="18" charset="0"/>
                <a:cs typeface="Times New Roman" panose="02020603050405020304" pitchFamily="18" charset="0"/>
              </a:rPr>
              <a:t>eginning</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SY</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2017</a:t>
            </a:r>
            <a:r>
              <a:rPr lang="en-US" spc="-5" dirty="0">
                <a:ea typeface="Times New Roman" panose="02020603050405020304" pitchFamily="18" charset="0"/>
                <a:cs typeface="Times New Roman" panose="02020603050405020304" pitchFamily="18" charset="0"/>
              </a:rPr>
              <a:t>/</a:t>
            </a:r>
            <a:r>
              <a:rPr lang="en-US" dirty="0">
                <a:ea typeface="Times New Roman" panose="02020603050405020304" pitchFamily="18" charset="0"/>
                <a:cs typeface="Times New Roman" panose="02020603050405020304" pitchFamily="18" charset="0"/>
              </a:rPr>
              <a:t>18</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all students</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entering</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grade</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7;</a:t>
            </a:r>
            <a:r>
              <a:rPr lang="en-US" spc="30"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a</a:t>
            </a:r>
            <a:r>
              <a:rPr lang="en-US" dirty="0">
                <a:ea typeface="Times New Roman" panose="02020603050405020304" pitchFamily="18" charset="0"/>
                <a:cs typeface="Times New Roman" panose="02020603050405020304" pitchFamily="18" charset="0"/>
              </a:rPr>
              <a:t>nd</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beg</a:t>
            </a:r>
            <a:r>
              <a:rPr lang="en-US" spc="-5" dirty="0">
                <a:ea typeface="Times New Roman" panose="02020603050405020304" pitchFamily="18" charset="0"/>
                <a:cs typeface="Times New Roman" panose="02020603050405020304" pitchFamily="18" charset="0"/>
              </a:rPr>
              <a:t>i</a:t>
            </a:r>
            <a:r>
              <a:rPr lang="en-US" dirty="0">
                <a:ea typeface="Times New Roman" panose="02020603050405020304" pitchFamily="18" charset="0"/>
                <a:cs typeface="Times New Roman" panose="02020603050405020304" pitchFamily="18" charset="0"/>
              </a:rPr>
              <a:t>nni</a:t>
            </a:r>
            <a:r>
              <a:rPr lang="en-US" spc="-5" dirty="0">
                <a:ea typeface="Times New Roman" panose="02020603050405020304" pitchFamily="18" charset="0"/>
                <a:cs typeface="Times New Roman" panose="02020603050405020304" pitchFamily="18" charset="0"/>
              </a:rPr>
              <a:t>n</a:t>
            </a:r>
            <a:r>
              <a:rPr lang="en-US" dirty="0">
                <a:ea typeface="Times New Roman" panose="02020603050405020304" pitchFamily="18" charset="0"/>
                <a:cs typeface="Times New Roman" panose="02020603050405020304" pitchFamily="18" charset="0"/>
              </a:rPr>
              <a:t>g</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SY</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2018</a:t>
            </a:r>
            <a:r>
              <a:rPr lang="en-US" spc="-5" dirty="0">
                <a:ea typeface="Times New Roman" panose="02020603050405020304" pitchFamily="18" charset="0"/>
                <a:cs typeface="Times New Roman" panose="02020603050405020304" pitchFamily="18" charset="0"/>
              </a:rPr>
              <a:t>/</a:t>
            </a:r>
            <a:r>
              <a:rPr lang="en-US" dirty="0">
                <a:ea typeface="Times New Roman" panose="02020603050405020304" pitchFamily="18" charset="0"/>
                <a:cs typeface="Times New Roman" panose="02020603050405020304" pitchFamily="18" charset="0"/>
              </a:rPr>
              <a:t>19</a:t>
            </a:r>
            <a:r>
              <a:rPr lang="en-US" spc="5" dirty="0">
                <a:ea typeface="Times New Roman" panose="02020603050405020304" pitchFamily="18" charset="0"/>
                <a:cs typeface="Times New Roman" panose="02020603050405020304" pitchFamily="18" charset="0"/>
              </a:rPr>
              <a:t> </a:t>
            </a:r>
            <a:r>
              <a:rPr lang="en-US" spc="-10" dirty="0">
                <a:ea typeface="Times New Roman" panose="02020603050405020304" pitchFamily="18" charset="0"/>
                <a:cs typeface="Times New Roman" panose="02020603050405020304" pitchFamily="18" charset="0"/>
              </a:rPr>
              <a:t>a</a:t>
            </a:r>
            <a:r>
              <a:rPr lang="en-US" dirty="0">
                <a:ea typeface="Times New Roman" panose="02020603050405020304" pitchFamily="18" charset="0"/>
                <a:cs typeface="Times New Roman" panose="02020603050405020304" pitchFamily="18" charset="0"/>
              </a:rPr>
              <a:t>ll</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students</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entering</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grade</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12. </a:t>
            </a:r>
            <a:r>
              <a:rPr lang="en-US" spc="6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All</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screening for</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s shall</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be</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signed</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dated</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by</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child’s</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licensed</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health</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care</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provider</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a:t>
            </a:r>
            <a:r>
              <a:rPr lang="en-US" spc="-5" dirty="0">
                <a:ea typeface="Times New Roman" panose="02020603050405020304" pitchFamily="18" charset="0"/>
                <a:cs typeface="Times New Roman" panose="02020603050405020304" pitchFamily="18" charset="0"/>
              </a:rPr>
              <a:t>o</a:t>
            </a:r>
            <a:r>
              <a:rPr lang="en-US" spc="-10" dirty="0">
                <a:ea typeface="Times New Roman" panose="02020603050405020304" pitchFamily="18" charset="0"/>
                <a:cs typeface="Times New Roman" panose="02020603050405020304" pitchFamily="18" charset="0"/>
              </a:rPr>
              <a:t>m</a:t>
            </a:r>
            <a:r>
              <a:rPr lang="en-US" spc="5" dirty="0">
                <a:ea typeface="Times New Roman" panose="02020603050405020304" pitchFamily="18" charset="0"/>
                <a:cs typeface="Times New Roman" panose="02020603050405020304" pitchFamily="18" charset="0"/>
              </a:rPr>
              <a:t>p</a:t>
            </a:r>
            <a:r>
              <a:rPr lang="en-US" dirty="0">
                <a:ea typeface="Times New Roman" panose="02020603050405020304" pitchFamily="18" charset="0"/>
                <a:cs typeface="Times New Roman" panose="02020603050405020304" pitchFamily="18" charset="0"/>
              </a:rPr>
              <a:t>leted within</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a:t>
            </a:r>
            <a:r>
              <a:rPr lang="en-US" spc="-5" dirty="0">
                <a:ea typeface="Times New Roman" panose="02020603050405020304" pitchFamily="18" charset="0"/>
                <a:cs typeface="Times New Roman" panose="02020603050405020304" pitchFamily="18" charset="0"/>
              </a:rPr>
              <a:t>i</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r</a:t>
            </a:r>
            <a:r>
              <a:rPr lang="en-US" spc="2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1</a:t>
            </a:r>
            <a:r>
              <a:rPr lang="en-US" dirty="0">
                <a:ea typeface="Times New Roman" panose="02020603050405020304" pitchFamily="18" charset="0"/>
                <a:cs typeface="Times New Roman" panose="02020603050405020304" pitchFamily="18" charset="0"/>
              </a:rPr>
              <a:t>2 calendar</a:t>
            </a:r>
            <a:r>
              <a:rPr lang="en-US" spc="120" dirty="0">
                <a:ea typeface="Times New Roman" panose="02020603050405020304" pitchFamily="18" charset="0"/>
                <a:cs typeface="Times New Roman" panose="02020603050405020304" pitchFamily="18" charset="0"/>
              </a:rPr>
              <a:t> </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onths. </a:t>
            </a:r>
            <a:r>
              <a:rPr lang="en-US" spc="2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If</a:t>
            </a:r>
            <a:r>
              <a:rPr lang="en-US" spc="1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1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a:t>
            </a:r>
            <a:r>
              <a:rPr lang="en-US" spc="1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does</a:t>
            </a:r>
            <a:r>
              <a:rPr lang="en-US" spc="1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not</a:t>
            </a:r>
            <a:r>
              <a:rPr lang="en-US" spc="1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have</a:t>
            </a:r>
            <a:r>
              <a:rPr lang="en-US" spc="1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proof</a:t>
            </a:r>
            <a:r>
              <a:rPr lang="en-US" spc="1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of</a:t>
            </a:r>
            <a:r>
              <a:rPr lang="en-US" spc="1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a:t>
            </a:r>
            <a:r>
              <a:rPr lang="en-US" spc="140" dirty="0">
                <a:ea typeface="Times New Roman" panose="02020603050405020304" pitchFamily="18" charset="0"/>
                <a:cs typeface="Times New Roman" panose="02020603050405020304" pitchFamily="18" charset="0"/>
              </a:rPr>
              <a:t> </a:t>
            </a:r>
            <a:r>
              <a:rPr lang="en-US" dirty="0" err="1">
                <a:ea typeface="Times New Roman" panose="02020603050405020304" pitchFamily="18" charset="0"/>
                <a:cs typeface="Times New Roman" panose="02020603050405020304" pitchFamily="18" charset="0"/>
              </a:rPr>
              <a:t>HealthCheck</a:t>
            </a:r>
            <a:r>
              <a:rPr lang="en-US" spc="9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1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classro</a:t>
            </a:r>
            <a:r>
              <a:rPr lang="en-US" spc="10"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m</a:t>
            </a:r>
            <a:r>
              <a:rPr lang="en-US" spc="10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tea</a:t>
            </a:r>
            <a:r>
              <a:rPr lang="en-US" spc="5" dirty="0">
                <a:ea typeface="Times New Roman" panose="02020603050405020304" pitchFamily="18" charset="0"/>
                <a:cs typeface="Times New Roman" panose="02020603050405020304" pitchFamily="18" charset="0"/>
              </a:rPr>
              <a:t>c</a:t>
            </a:r>
            <a:r>
              <a:rPr lang="en-US" dirty="0">
                <a:ea typeface="Times New Roman" panose="02020603050405020304" pitchFamily="18" charset="0"/>
                <a:cs typeface="Times New Roman" panose="02020603050405020304" pitchFamily="18" charset="0"/>
              </a:rPr>
              <a:t>her</a:t>
            </a:r>
            <a:r>
              <a:rPr lang="en-US" spc="1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shall</a:t>
            </a:r>
            <a:r>
              <a:rPr lang="en-US" spc="1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be infor</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ed to</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ensure</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any</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po</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ential</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learning</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deficits</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t>
            </a:r>
            <a:r>
              <a:rPr lang="en-US" spc="-5" dirty="0">
                <a:ea typeface="Times New Roman" panose="02020603050405020304" pitchFamily="18" charset="0"/>
                <a:cs typeface="Times New Roman" panose="02020603050405020304" pitchFamily="18" charset="0"/>
              </a:rPr>
              <a:t>vi</a:t>
            </a:r>
            <a:r>
              <a:rPr lang="en-US" dirty="0">
                <a:ea typeface="Times New Roman" panose="02020603050405020304" pitchFamily="18" charset="0"/>
                <a:cs typeface="Times New Roman" panose="02020603050405020304" pitchFamily="18" charset="0"/>
              </a:rPr>
              <a:t>sion,</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hearing,</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speech</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and</a:t>
            </a:r>
            <a:r>
              <a:rPr lang="en-US" spc="2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l</a:t>
            </a:r>
            <a:r>
              <a:rPr lang="en-US" dirty="0">
                <a:ea typeface="Times New Roman" panose="02020603050405020304" pitchFamily="18" charset="0"/>
                <a:cs typeface="Times New Roman" panose="02020603050405020304" pitchFamily="18" charset="0"/>
              </a:rPr>
              <a:t>anguage, developmental, etc.)</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will be</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referred</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to</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 approp</a:t>
            </a:r>
            <a:r>
              <a:rPr lang="en-US" spc="-5" dirty="0">
                <a:ea typeface="Times New Roman" panose="02020603050405020304" pitchFamily="18" charset="0"/>
                <a:cs typeface="Times New Roman" panose="02020603050405020304" pitchFamily="18" charset="0"/>
              </a:rPr>
              <a:t>r</a:t>
            </a:r>
            <a:r>
              <a:rPr lang="en-US" dirty="0">
                <a:ea typeface="Times New Roman" panose="02020603050405020304" pitchFamily="18" charset="0"/>
                <a:cs typeface="Times New Roman" panose="02020603050405020304" pitchFamily="18" charset="0"/>
              </a:rPr>
              <a:t>iate</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school</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personnel</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for screening</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as individually</a:t>
            </a:r>
            <a:r>
              <a:rPr lang="en-US" spc="-3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i</a:t>
            </a:r>
            <a:r>
              <a:rPr lang="en-US" dirty="0">
                <a:ea typeface="Times New Roman" panose="02020603050405020304" pitchFamily="18" charset="0"/>
                <a:cs typeface="Times New Roman" panose="02020603050405020304" pitchFamily="18" charset="0"/>
              </a:rPr>
              <a:t>ndicated.</a:t>
            </a:r>
            <a:r>
              <a:rPr lang="en-US" spc="25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Counties can</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retain</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right</a:t>
            </a:r>
            <a:r>
              <a:rPr lang="en-US" spc="30"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o</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co</a:t>
            </a:r>
            <a:r>
              <a:rPr lang="en-US" spc="-5" dirty="0">
                <a:ea typeface="Times New Roman" panose="02020603050405020304" pitchFamily="18" charset="0"/>
                <a:cs typeface="Times New Roman" panose="02020603050405020304" pitchFamily="18" charset="0"/>
              </a:rPr>
              <a:t>n</a:t>
            </a:r>
            <a:r>
              <a:rPr lang="en-US" dirty="0">
                <a:ea typeface="Times New Roman" panose="02020603050405020304" pitchFamily="18" charset="0"/>
                <a:cs typeface="Times New Roman" panose="02020603050405020304" pitchFamily="18" charset="0"/>
              </a:rPr>
              <a:t>duct</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follow-</a:t>
            </a:r>
            <a:r>
              <a:rPr lang="en-US" spc="-5" dirty="0">
                <a:ea typeface="Times New Roman" panose="02020603050405020304" pitchFamily="18" charset="0"/>
                <a:cs typeface="Times New Roman" panose="02020603050405020304" pitchFamily="18" charset="0"/>
              </a:rPr>
              <a:t>u</a:t>
            </a:r>
            <a:r>
              <a:rPr lang="en-US" dirty="0">
                <a:ea typeface="Times New Roman" panose="02020603050405020304" pitchFamily="18" charset="0"/>
                <a:cs typeface="Times New Roman" panose="02020603050405020304" pitchFamily="18" charset="0"/>
              </a:rPr>
              <a:t>p</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scree</a:t>
            </a:r>
            <a:r>
              <a:rPr lang="en-US" spc="5" dirty="0">
                <a:ea typeface="Times New Roman" panose="02020603050405020304" pitchFamily="18" charset="0"/>
                <a:cs typeface="Times New Roman" panose="02020603050405020304" pitchFamily="18" charset="0"/>
              </a:rPr>
              <a:t>n</a:t>
            </a:r>
            <a:r>
              <a:rPr lang="en-US" dirty="0">
                <a:ea typeface="Times New Roman" panose="02020603050405020304" pitchFamily="18" charset="0"/>
                <a:cs typeface="Times New Roman" panose="02020603050405020304" pitchFamily="18" charset="0"/>
              </a:rPr>
              <a:t>ing</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Va.</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Code</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§18</a:t>
            </a:r>
            <a:r>
              <a:rPr lang="en-US" spc="-5" dirty="0">
                <a:ea typeface="Times New Roman" panose="02020603050405020304" pitchFamily="18" charset="0"/>
                <a:cs typeface="Times New Roman" panose="02020603050405020304" pitchFamily="18" charset="0"/>
              </a:rPr>
              <a:t>-</a:t>
            </a:r>
            <a:r>
              <a:rPr lang="en-US" dirty="0">
                <a:ea typeface="Times New Roman" panose="02020603050405020304" pitchFamily="18" charset="0"/>
                <a:cs typeface="Times New Roman" panose="02020603050405020304" pitchFamily="18" charset="0"/>
              </a:rPr>
              <a:t>5-17,</a:t>
            </a:r>
            <a:r>
              <a:rPr lang="en-US" spc="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W</a:t>
            </a:r>
            <a:r>
              <a:rPr lang="en-US" dirty="0">
                <a:ea typeface="Times New Roman" panose="02020603050405020304" pitchFamily="18" charset="0"/>
                <a:cs typeface="Times New Roman" panose="02020603050405020304" pitchFamily="18" charset="0"/>
              </a:rPr>
              <a:t>.</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Va.</a:t>
            </a:r>
            <a:r>
              <a:rPr lang="en-US" spc="3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126C</a:t>
            </a:r>
            <a:r>
              <a:rPr lang="en-US" spc="-5" dirty="0">
                <a:ea typeface="Times New Roman" panose="02020603050405020304" pitchFamily="18" charset="0"/>
                <a:cs typeface="Times New Roman" panose="02020603050405020304" pitchFamily="18" charset="0"/>
              </a:rPr>
              <a:t>S</a:t>
            </a:r>
            <a:r>
              <a:rPr lang="en-US" dirty="0">
                <a:ea typeface="Times New Roman" panose="02020603050405020304" pitchFamily="18" charset="0"/>
                <a:cs typeface="Times New Roman" panose="02020603050405020304" pitchFamily="18" charset="0"/>
              </a:rPr>
              <a:t>R28, WVBE Policy</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2525,</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West</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Virginia’s</a:t>
            </a:r>
            <a:r>
              <a:rPr lang="en-US" spc="-6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Universal</a:t>
            </a:r>
            <a:r>
              <a:rPr lang="en-US" spc="-5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Access</a:t>
            </a:r>
            <a:r>
              <a:rPr lang="en-US" spc="-4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to</a:t>
            </a:r>
            <a:r>
              <a:rPr lang="en-US" spc="-2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E</a:t>
            </a:r>
            <a:r>
              <a:rPr lang="en-US" dirty="0">
                <a:ea typeface="Times New Roman" panose="02020603050405020304" pitchFamily="18" charset="0"/>
                <a:cs typeface="Times New Roman" panose="02020603050405020304" pitchFamily="18" charset="0"/>
              </a:rPr>
              <a:t>arly</a:t>
            </a:r>
            <a:r>
              <a:rPr lang="en-US" spc="-3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E</a:t>
            </a:r>
            <a:r>
              <a:rPr lang="en-US" dirty="0">
                <a:ea typeface="Times New Roman" panose="02020603050405020304" pitchFamily="18" charset="0"/>
                <a:cs typeface="Times New Roman" panose="02020603050405020304" pitchFamily="18" charset="0"/>
              </a:rPr>
              <a:t>ducation</a:t>
            </a:r>
            <a:r>
              <a:rPr lang="en-US" spc="-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a:t>
            </a:r>
            <a:r>
              <a:rPr lang="en-US" spc="10" dirty="0">
                <a:ea typeface="Times New Roman" panose="02020603050405020304" pitchFamily="18" charset="0"/>
                <a:cs typeface="Times New Roman" panose="02020603050405020304" pitchFamily="18" charset="0"/>
              </a:rPr>
              <a:t>y</a:t>
            </a:r>
            <a:r>
              <a:rPr lang="en-US" dirty="0">
                <a:ea typeface="Times New Roman" panose="02020603050405020304" pitchFamily="18" charset="0"/>
                <a:cs typeface="Times New Roman" panose="02020603050405020304" pitchFamily="18" charset="0"/>
              </a:rPr>
              <a:t>ste</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a:t>
            </a:r>
            <a:r>
              <a:rPr lang="en-US" spc="-5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Go</a:t>
            </a:r>
            <a:r>
              <a:rPr lang="en-US" spc="10" dirty="0">
                <a:ea typeface="Times New Roman" panose="02020603050405020304" pitchFamily="18" charset="0"/>
                <a:cs typeface="Times New Roman" panose="02020603050405020304" pitchFamily="18" charset="0"/>
              </a:rPr>
              <a:t>v</a:t>
            </a:r>
            <a:r>
              <a:rPr lang="en-US" dirty="0">
                <a:ea typeface="Times New Roman" panose="02020603050405020304" pitchFamily="18" charset="0"/>
                <a:cs typeface="Times New Roman" panose="02020603050405020304" pitchFamily="18" charset="0"/>
              </a:rPr>
              <a:t>ernor’s</a:t>
            </a:r>
            <a:r>
              <a:rPr lang="en-US" spc="-65" dirty="0">
                <a:ea typeface="Times New Roman" panose="02020603050405020304" pitchFamily="18" charset="0"/>
                <a:cs typeface="Times New Roman" panose="02020603050405020304" pitchFamily="18" charset="0"/>
              </a:rPr>
              <a:t> </a:t>
            </a:r>
            <a:r>
              <a:rPr lang="en-US" dirty="0" err="1">
                <a:ea typeface="Times New Roman" panose="02020603050405020304" pitchFamily="18" charset="0"/>
                <a:cs typeface="Times New Roman" panose="02020603050405020304" pitchFamily="18" charset="0"/>
              </a:rPr>
              <a:t>KidsFirst</a:t>
            </a:r>
            <a:r>
              <a:rPr lang="en-US" spc="-5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Initiative and</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Superint</a:t>
            </a:r>
            <a:r>
              <a:rPr lang="en-US" spc="-5" dirty="0">
                <a:ea typeface="Times New Roman" panose="02020603050405020304" pitchFamily="18" charset="0"/>
                <a:cs typeface="Times New Roman" panose="02020603050405020304" pitchFamily="18" charset="0"/>
              </a:rPr>
              <a:t>e</a:t>
            </a:r>
            <a:r>
              <a:rPr lang="en-US" dirty="0">
                <a:ea typeface="Times New Roman" panose="02020603050405020304" pitchFamily="18" charset="0"/>
                <a:cs typeface="Times New Roman" panose="02020603050405020304" pitchFamily="18" charset="0"/>
              </a:rPr>
              <a:t>nden</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’s</a:t>
            </a:r>
            <a:r>
              <a:rPr lang="en-US" spc="-7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Inter</a:t>
            </a:r>
            <a:r>
              <a:rPr lang="en-US" spc="-5" dirty="0">
                <a:ea typeface="Times New Roman" panose="02020603050405020304" pitchFamily="18" charset="0"/>
                <a:cs typeface="Times New Roman" panose="02020603050405020304" pitchFamily="18" charset="0"/>
              </a:rPr>
              <a:t>p</a:t>
            </a:r>
            <a:r>
              <a:rPr lang="en-US" dirty="0">
                <a:ea typeface="Times New Roman" panose="02020603050405020304" pitchFamily="18" charset="0"/>
                <a:cs typeface="Times New Roman" panose="02020603050405020304" pitchFamily="18" charset="0"/>
              </a:rPr>
              <a:t>retation</a:t>
            </a:r>
            <a:r>
              <a:rPr lang="en-US" spc="-6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of</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J</a:t>
            </a:r>
            <a:r>
              <a:rPr lang="en-US" spc="-5" dirty="0">
                <a:ea typeface="Times New Roman" panose="02020603050405020304" pitchFamily="18" charset="0"/>
                <a:cs typeface="Times New Roman" panose="02020603050405020304" pitchFamily="18" charset="0"/>
              </a:rPr>
              <a:t>u</a:t>
            </a:r>
            <a:r>
              <a:rPr lang="en-US" dirty="0">
                <a:ea typeface="Times New Roman" panose="02020603050405020304" pitchFamily="18" charset="0"/>
                <a:cs typeface="Times New Roman" panose="02020603050405020304" pitchFamily="18" charset="0"/>
              </a:rPr>
              <a:t>ne</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29,</a:t>
            </a:r>
            <a:r>
              <a:rPr lang="en-US" spc="-1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2</a:t>
            </a:r>
            <a:r>
              <a:rPr lang="en-US" dirty="0">
                <a:ea typeface="Times New Roman" panose="02020603050405020304" pitchFamily="18" charset="0"/>
                <a:cs typeface="Times New Roman" panose="02020603050405020304" pitchFamily="18" charset="0"/>
              </a:rPr>
              <a:t>007</a:t>
            </a:r>
            <a:r>
              <a:rPr lang="en-US" spc="-5" dirty="0">
                <a:ea typeface="Times New Roman" panose="02020603050405020304" pitchFamily="18" charset="0"/>
                <a:cs typeface="Times New Roman" panose="02020603050405020304" pitchFamily="18" charset="0"/>
              </a:rPr>
              <a:t>)</a:t>
            </a:r>
            <a:r>
              <a:rPr lang="en-US" dirty="0">
                <a:ea typeface="Times New Roman" panose="02020603050405020304" pitchFamily="18" charset="0"/>
                <a:cs typeface="Times New Roman" panose="02020603050405020304" pitchFamily="18" charset="0"/>
              </a:rPr>
              <a:t>.</a:t>
            </a:r>
            <a:endParaRPr lang="en-US" dirty="0">
              <a:ea typeface="Calibri" panose="020F0502020204030204" pitchFamily="34" charset="0"/>
              <a:cs typeface="Times New Roman" panose="02020603050405020304" pitchFamily="18" charset="0"/>
            </a:endParaRPr>
          </a:p>
          <a:p>
            <a:pPr marL="0" indent="0">
              <a:buNone/>
            </a:pPr>
            <a:endParaRPr lang="en-US" dirty="0"/>
          </a:p>
          <a:p>
            <a:endParaRPr lang="en-US" dirty="0"/>
          </a:p>
        </p:txBody>
      </p:sp>
    </p:spTree>
    <p:extLst>
      <p:ext uri="{BB962C8B-B14F-4D97-AF65-F5344CB8AC3E}">
        <p14:creationId xmlns:p14="http://schemas.microsoft.com/office/powerpoint/2010/main" val="33986091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650" y="869950"/>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276226" y="6011546"/>
            <a:ext cx="990600" cy="638491"/>
          </a:xfrm>
          <a:prstGeom prst="rect">
            <a:avLst/>
          </a:prstGeom>
        </p:spPr>
      </p:pic>
      <p:sp>
        <p:nvSpPr>
          <p:cNvPr id="9" name="Content Placeholder 8"/>
          <p:cNvSpPr>
            <a:spLocks noGrp="1"/>
          </p:cNvSpPr>
          <p:nvPr>
            <p:ph sz="half" idx="2"/>
          </p:nvPr>
        </p:nvSpPr>
        <p:spPr>
          <a:xfrm>
            <a:off x="276225" y="1830388"/>
            <a:ext cx="8867775" cy="4038600"/>
          </a:xfrm>
        </p:spPr>
        <p:txBody>
          <a:bodyPr>
            <a:normAutofit fontScale="55000" lnSpcReduction="20000"/>
          </a:bodyPr>
          <a:lstStyle/>
          <a:p>
            <a:pPr marL="0" indent="0">
              <a:buNone/>
            </a:pPr>
            <a:r>
              <a:rPr lang="en-US" b="1" dirty="0"/>
              <a:t>§126-51-5.  Health Promotion through School Screenings/Examinations. </a:t>
            </a:r>
            <a:endParaRPr lang="en-US" b="1" dirty="0" smtClean="0"/>
          </a:p>
          <a:p>
            <a:pPr marL="0" indent="0">
              <a:buNone/>
            </a:pPr>
            <a:endParaRPr lang="en-US" dirty="0"/>
          </a:p>
          <a:p>
            <a:pPr marL="63500" marR="0" indent="0" algn="just">
              <a:lnSpc>
                <a:spcPct val="115000"/>
              </a:lnSpc>
              <a:spcBef>
                <a:spcPts val="0"/>
              </a:spcBef>
              <a:spcAft>
                <a:spcPts val="0"/>
              </a:spcAft>
              <a:buNone/>
            </a:pPr>
            <a:r>
              <a:rPr lang="en-US" b="1" dirty="0" smtClean="0"/>
              <a:t>Section </a:t>
            </a:r>
            <a:r>
              <a:rPr lang="en-US" b="1" dirty="0"/>
              <a:t>5.3.  Oral Health</a:t>
            </a:r>
            <a:r>
              <a:rPr lang="en-US" dirty="0"/>
              <a:t>:  New enterers in West Virginia public school </a:t>
            </a:r>
            <a:r>
              <a:rPr lang="en-US" dirty="0">
                <a:solidFill>
                  <a:srgbClr val="FF0000"/>
                </a:solidFill>
              </a:rPr>
              <a:t>Pre-K </a:t>
            </a:r>
            <a:r>
              <a:rPr lang="en-US" b="1" u="sng" dirty="0" smtClean="0">
                <a:solidFill>
                  <a:srgbClr val="FF0000"/>
                </a:solidFill>
              </a:rPr>
              <a:t>or</a:t>
            </a:r>
            <a:r>
              <a:rPr lang="en-US" dirty="0" smtClean="0">
                <a:solidFill>
                  <a:srgbClr val="FF0000"/>
                </a:solidFill>
              </a:rPr>
              <a:t> </a:t>
            </a:r>
            <a:r>
              <a:rPr lang="en-US" dirty="0">
                <a:solidFill>
                  <a:srgbClr val="FF0000"/>
                </a:solidFill>
              </a:rPr>
              <a:t>Kindergarten </a:t>
            </a:r>
            <a:r>
              <a:rPr lang="en-US" dirty="0"/>
              <a:t>and students progressing to grades 2, 7 and </a:t>
            </a:r>
            <a:r>
              <a:rPr lang="en-US" dirty="0" smtClean="0"/>
              <a:t>12 </a:t>
            </a:r>
            <a:r>
              <a:rPr lang="en-US" b="1" u="sng" dirty="0" smtClean="0">
                <a:solidFill>
                  <a:srgbClr val="FF0000"/>
                </a:solidFill>
              </a:rPr>
              <a:t>should</a:t>
            </a:r>
            <a:r>
              <a:rPr lang="en-US" dirty="0" smtClean="0">
                <a:solidFill>
                  <a:srgbClr val="FF0000"/>
                </a:solidFill>
              </a:rPr>
              <a:t> </a:t>
            </a:r>
            <a:r>
              <a:rPr lang="en-US" dirty="0" smtClean="0"/>
              <a:t>have on file</a:t>
            </a:r>
            <a:r>
              <a:rPr lang="en-US" dirty="0" smtClean="0">
                <a:solidFill>
                  <a:srgbClr val="FF0000"/>
                </a:solidFill>
              </a:rPr>
              <a:t> within 45 days </a:t>
            </a:r>
            <a:r>
              <a:rPr lang="en-US" dirty="0" smtClean="0"/>
              <a:t>of entry or prior to the first day of school attendance</a:t>
            </a:r>
            <a:r>
              <a:rPr lang="en-US" dirty="0" smtClean="0">
                <a:solidFill>
                  <a:srgbClr val="FF0000"/>
                </a:solidFill>
              </a:rPr>
              <a:t> a record of an </a:t>
            </a:r>
            <a:r>
              <a:rPr lang="en-US" b="1" u="sng" dirty="0" smtClean="0">
                <a:solidFill>
                  <a:srgbClr val="FF0000"/>
                </a:solidFill>
              </a:rPr>
              <a:t>oral health examination</a:t>
            </a:r>
            <a:r>
              <a:rPr lang="en-US" dirty="0" smtClean="0"/>
              <a:t>.  </a:t>
            </a:r>
            <a:r>
              <a:rPr lang="en-US" dirty="0"/>
              <a:t>The following transition plan will request </a:t>
            </a:r>
            <a:r>
              <a:rPr lang="en-US" dirty="0" smtClean="0"/>
              <a:t>each </a:t>
            </a:r>
            <a:r>
              <a:rPr lang="en-US" dirty="0"/>
              <a:t>new enterer in Pre-K and Kindergarten and grades 2, 7 and 12 to show proof of an oral health examination beginning the school year (SY) 2015/16 all new enterers in Pre-K and Kindergarten; beginning SY 2016/17 all students entering grade 2; </a:t>
            </a:r>
            <a:r>
              <a:rPr lang="en-US" b="1" dirty="0">
                <a:solidFill>
                  <a:srgbClr val="FF0000"/>
                </a:solidFill>
              </a:rPr>
              <a:t>beginning SY 2017/18 all students entering grade 7</a:t>
            </a:r>
            <a:r>
              <a:rPr lang="en-US" dirty="0"/>
              <a:t>; and beginning SY 2018/19 all students entering grade 12.  All examination forms </a:t>
            </a:r>
            <a:r>
              <a:rPr lang="en-US" b="1" u="sng" dirty="0">
                <a:solidFill>
                  <a:srgbClr val="FF0000"/>
                </a:solidFill>
              </a:rPr>
              <a:t>shall</a:t>
            </a:r>
            <a:r>
              <a:rPr lang="en-US" dirty="0">
                <a:solidFill>
                  <a:srgbClr val="FF0000"/>
                </a:solidFill>
              </a:rPr>
              <a:t> be signed and dated by the student’s dentist and completed within the prior 12 calendar months</a:t>
            </a:r>
            <a:r>
              <a:rPr lang="en-US" dirty="0"/>
              <a:t>. </a:t>
            </a:r>
            <a:r>
              <a:rPr lang="en-US" dirty="0">
                <a:ea typeface="Times New Roman" panose="02020603050405020304" pitchFamily="18" charset="0"/>
                <a:cs typeface="Times New Roman" panose="02020603050405020304" pitchFamily="18" charset="0"/>
              </a:rPr>
              <a:t>If</a:t>
            </a:r>
            <a:r>
              <a:rPr lang="en-US" spc="1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10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a:t>
            </a:r>
            <a:r>
              <a:rPr lang="en-US" spc="8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does</a:t>
            </a:r>
            <a:r>
              <a:rPr lang="en-US" spc="100"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n</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t</a:t>
            </a:r>
            <a:r>
              <a:rPr lang="en-US" spc="10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have</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a:t>
            </a:r>
            <a:r>
              <a:rPr lang="en-US" spc="-5" dirty="0">
                <a:ea typeface="Times New Roman" panose="02020603050405020304" pitchFamily="18" charset="0"/>
                <a:cs typeface="Times New Roman" panose="02020603050405020304" pitchFamily="18" charset="0"/>
              </a:rPr>
              <a:t>o</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f</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of</a:t>
            </a:r>
            <a:r>
              <a:rPr lang="en-US" spc="10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a:t>
            </a:r>
            <a:r>
              <a:rPr lang="en-US" spc="1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oral</a:t>
            </a:r>
            <a:r>
              <a:rPr lang="en-US" spc="100"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h</a:t>
            </a:r>
            <a:r>
              <a:rPr lang="en-US" dirty="0">
                <a:ea typeface="Times New Roman" panose="02020603050405020304" pitchFamily="18" charset="0"/>
                <a:cs typeface="Times New Roman" panose="02020603050405020304" pitchFamily="18" charset="0"/>
              </a:rPr>
              <a:t>ealth</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exa</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ination</a:t>
            </a:r>
            <a:r>
              <a:rPr lang="en-US" spc="6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d</a:t>
            </a:r>
            <a:r>
              <a:rPr lang="en-US" spc="5" dirty="0">
                <a:ea typeface="Times New Roman" panose="02020603050405020304" pitchFamily="18" charset="0"/>
                <a:cs typeface="Times New Roman" panose="02020603050405020304" pitchFamily="18" charset="0"/>
              </a:rPr>
              <a:t>u</a:t>
            </a:r>
            <a:r>
              <a:rPr lang="en-US" dirty="0">
                <a:ea typeface="Times New Roman" panose="02020603050405020304" pitchFamily="18" charset="0"/>
                <a:cs typeface="Times New Roman" panose="02020603050405020304" pitchFamily="18" charset="0"/>
              </a:rPr>
              <a:t>ring</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10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grade</a:t>
            </a:r>
            <a:r>
              <a:rPr lang="en-US" spc="95" dirty="0">
                <a:ea typeface="Times New Roman" panose="02020603050405020304" pitchFamily="18" charset="0"/>
                <a:cs typeface="Times New Roman" panose="02020603050405020304" pitchFamily="18" charset="0"/>
              </a:rPr>
              <a:t> </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f require</a:t>
            </a:r>
            <a:r>
              <a:rPr lang="en-US" spc="-10" dirty="0">
                <a:ea typeface="Times New Roman" panose="02020603050405020304" pitchFamily="18" charset="0"/>
                <a:cs typeface="Times New Roman" panose="02020603050405020304" pitchFamily="18" charset="0"/>
              </a:rPr>
              <a:t>m</a:t>
            </a:r>
            <a:r>
              <a:rPr lang="en-US" dirty="0">
                <a:ea typeface="Times New Roman" panose="02020603050405020304" pitchFamily="18" charset="0"/>
                <a:cs typeface="Times New Roman" panose="02020603050405020304" pitchFamily="18" charset="0"/>
              </a:rPr>
              <a:t>ent,</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 </a:t>
            </a:r>
            <a:r>
              <a:rPr lang="en-US" b="1" u="sng" dirty="0">
                <a:ea typeface="Times New Roman" panose="02020603050405020304" pitchFamily="18" charset="0"/>
                <a:cs typeface="Times New Roman" panose="02020603050405020304" pitchFamily="18" charset="0"/>
              </a:rPr>
              <a:t>may</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be</a:t>
            </a:r>
            <a:r>
              <a:rPr lang="en-US" spc="3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en</a:t>
            </a:r>
            <a:r>
              <a:rPr lang="en-US" spc="-5" dirty="0">
                <a:ea typeface="Times New Roman" panose="02020603050405020304" pitchFamily="18" charset="0"/>
                <a:cs typeface="Times New Roman" panose="02020603050405020304" pitchFamily="18" charset="0"/>
              </a:rPr>
              <a:t>r</a:t>
            </a:r>
            <a:r>
              <a:rPr lang="en-US" spc="5" dirty="0">
                <a:ea typeface="Times New Roman" panose="02020603050405020304" pitchFamily="18" charset="0"/>
                <a:cs typeface="Times New Roman" panose="02020603050405020304" pitchFamily="18" charset="0"/>
              </a:rPr>
              <a:t>o</a:t>
            </a:r>
            <a:r>
              <a:rPr lang="en-US" dirty="0">
                <a:ea typeface="Times New Roman" panose="02020603050405020304" pitchFamily="18" charset="0"/>
                <a:cs typeface="Times New Roman" panose="02020603050405020304" pitchFamily="18" charset="0"/>
              </a:rPr>
              <a:t>lled</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in</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o</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WVD</a:t>
            </a:r>
            <a:r>
              <a:rPr lang="en-US" spc="5" dirty="0">
                <a:ea typeface="Times New Roman" panose="02020603050405020304" pitchFamily="18" charset="0"/>
                <a:cs typeface="Times New Roman" panose="02020603050405020304" pitchFamily="18" charset="0"/>
              </a:rPr>
              <a:t>H</a:t>
            </a:r>
            <a:r>
              <a:rPr lang="en-US" dirty="0">
                <a:ea typeface="Times New Roman" panose="02020603050405020304" pitchFamily="18" charset="0"/>
                <a:cs typeface="Times New Roman" panose="02020603050405020304" pitchFamily="18" charset="0"/>
              </a:rPr>
              <a:t>HR-O</a:t>
            </a:r>
            <a:r>
              <a:rPr lang="en-US" spc="5" dirty="0">
                <a:ea typeface="Times New Roman" panose="02020603050405020304" pitchFamily="18" charset="0"/>
                <a:cs typeface="Times New Roman" panose="02020603050405020304" pitchFamily="18" charset="0"/>
              </a:rPr>
              <a:t>ra</a:t>
            </a:r>
            <a:r>
              <a:rPr lang="en-US" dirty="0">
                <a:ea typeface="Times New Roman" panose="02020603050405020304" pitchFamily="18" charset="0"/>
                <a:cs typeface="Times New Roman" panose="02020603050405020304" pitchFamily="18" charset="0"/>
              </a:rPr>
              <a:t>l</a:t>
            </a:r>
            <a:r>
              <a:rPr lang="en-US" spc="-4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Health</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Progr</a:t>
            </a:r>
            <a:r>
              <a:rPr lang="en-US" spc="5" dirty="0">
                <a:ea typeface="Times New Roman" panose="02020603050405020304" pitchFamily="18" charset="0"/>
                <a:cs typeface="Times New Roman" panose="02020603050405020304" pitchFamily="18" charset="0"/>
              </a:rPr>
              <a:t>a</a:t>
            </a:r>
            <a:r>
              <a:rPr lang="en-US" spc="-10" dirty="0">
                <a:ea typeface="Times New Roman" panose="02020603050405020304" pitchFamily="18" charset="0"/>
                <a:cs typeface="Times New Roman" panose="02020603050405020304" pitchFamily="18" charset="0"/>
              </a:rPr>
              <a:t>m</a:t>
            </a:r>
            <a:r>
              <a:rPr lang="en-US" spc="5" dirty="0">
                <a:ea typeface="Times New Roman" panose="02020603050405020304" pitchFamily="18" charset="0"/>
                <a:cs typeface="Times New Roman" panose="02020603050405020304" pitchFamily="18" charset="0"/>
              </a:rPr>
              <a:t>’</a:t>
            </a:r>
            <a:r>
              <a:rPr lang="en-US" dirty="0">
                <a:ea typeface="Times New Roman" panose="02020603050405020304" pitchFamily="18" charset="0"/>
                <a:cs typeface="Times New Roman" panose="02020603050405020304" pitchFamily="18" charset="0"/>
              </a:rPr>
              <a:t>s</a:t>
            </a:r>
            <a:r>
              <a:rPr lang="en-US" spc="-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(OHP)</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Oral</a:t>
            </a:r>
            <a:r>
              <a:rPr lang="en-US" spc="1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Dise</a:t>
            </a:r>
            <a:r>
              <a:rPr lang="en-US" spc="5" dirty="0">
                <a:ea typeface="Times New Roman" panose="02020603050405020304" pitchFamily="18" charset="0"/>
                <a:cs typeface="Times New Roman" panose="02020603050405020304" pitchFamily="18" charset="0"/>
              </a:rPr>
              <a:t>a</a:t>
            </a:r>
            <a:r>
              <a:rPr lang="en-US" dirty="0">
                <a:ea typeface="Times New Roman" panose="02020603050405020304" pitchFamily="18" charset="0"/>
                <a:cs typeface="Times New Roman" panose="02020603050405020304" pitchFamily="18" charset="0"/>
              </a:rPr>
              <a:t>se Prevention</a:t>
            </a:r>
            <a:r>
              <a:rPr lang="en-US" spc="-1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Project.</a:t>
            </a:r>
            <a:r>
              <a:rPr lang="en-US" spc="12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7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a:t>
            </a:r>
            <a:r>
              <a:rPr lang="en-US" spc="5" dirty="0">
                <a:ea typeface="Times New Roman" panose="02020603050405020304" pitchFamily="18" charset="0"/>
                <a:cs typeface="Times New Roman" panose="02020603050405020304" pitchFamily="18" charset="0"/>
              </a:rPr>
              <a:t>r</a:t>
            </a:r>
            <a:r>
              <a:rPr lang="en-US" dirty="0">
                <a:ea typeface="Times New Roman" panose="02020603050405020304" pitchFamily="18" charset="0"/>
                <a:cs typeface="Times New Roman" panose="02020603050405020304" pitchFamily="18" charset="0"/>
              </a:rPr>
              <a:t>al</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Health</a:t>
            </a:r>
            <a:r>
              <a:rPr lang="en-US" spc="-9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Prevention</a:t>
            </a:r>
            <a:r>
              <a:rPr lang="en-US" spc="-1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Project</a:t>
            </a:r>
            <a:r>
              <a:rPr lang="en-US" spc="-9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will</a:t>
            </a:r>
            <a:r>
              <a:rPr lang="en-US" spc="-7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provide</a:t>
            </a:r>
            <a:r>
              <a:rPr lang="en-US" spc="-9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an</a:t>
            </a:r>
            <a:r>
              <a:rPr lang="en-US" spc="-7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oral</a:t>
            </a:r>
            <a:r>
              <a:rPr lang="en-US" spc="-7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heal</a:t>
            </a:r>
            <a:r>
              <a:rPr lang="en-US" spc="5" dirty="0">
                <a:ea typeface="Times New Roman" panose="02020603050405020304" pitchFamily="18" charset="0"/>
                <a:cs typeface="Times New Roman" panose="02020603050405020304" pitchFamily="18" charset="0"/>
              </a:rPr>
              <a:t>t</a:t>
            </a:r>
            <a:r>
              <a:rPr lang="en-US" dirty="0">
                <a:ea typeface="Times New Roman" panose="02020603050405020304" pitchFamily="18" charset="0"/>
                <a:cs typeface="Times New Roman" panose="02020603050405020304" pitchFamily="18" charset="0"/>
              </a:rPr>
              <a:t>h</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assessment</a:t>
            </a:r>
            <a:r>
              <a:rPr lang="en-US" spc="-11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from</a:t>
            </a:r>
            <a:r>
              <a:rPr lang="en-US" spc="-8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a</a:t>
            </a:r>
            <a:r>
              <a:rPr lang="en-US" spc="-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dental provider</a:t>
            </a:r>
            <a:r>
              <a:rPr lang="en-US" spc="-2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reg</a:t>
            </a:r>
            <a:r>
              <a:rPr lang="en-US" b="1" spc="-5" dirty="0">
                <a:ea typeface="Times New Roman" panose="02020603050405020304" pitchFamily="18" charset="0"/>
                <a:cs typeface="Times New Roman" panose="02020603050405020304" pitchFamily="18" charset="0"/>
              </a:rPr>
              <a:t>a</a:t>
            </a:r>
            <a:r>
              <a:rPr lang="en-US" b="1" dirty="0">
                <a:ea typeface="Times New Roman" panose="02020603050405020304" pitchFamily="18" charset="0"/>
                <a:cs typeface="Times New Roman" panose="02020603050405020304" pitchFamily="18" charset="0"/>
              </a:rPr>
              <a:t>rdless</a:t>
            </a:r>
            <a:r>
              <a:rPr lang="en-US" b="1" spc="-3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of the</a:t>
            </a:r>
            <a:r>
              <a:rPr lang="en-US" b="1" spc="-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ability</a:t>
            </a:r>
            <a:r>
              <a:rPr lang="en-US" b="1" spc="-1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to</a:t>
            </a:r>
            <a:r>
              <a:rPr lang="en-US" b="1" spc="-1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p</a:t>
            </a:r>
            <a:r>
              <a:rPr lang="en-US" b="1" spc="-5" dirty="0">
                <a:ea typeface="Times New Roman" panose="02020603050405020304" pitchFamily="18" charset="0"/>
                <a:cs typeface="Times New Roman" panose="02020603050405020304" pitchFamily="18" charset="0"/>
              </a:rPr>
              <a:t>a</a:t>
            </a:r>
            <a:r>
              <a:rPr lang="en-US" b="1" dirty="0">
                <a:ea typeface="Times New Roman" panose="02020603050405020304" pitchFamily="18" charset="0"/>
                <a:cs typeface="Times New Roman" panose="02020603050405020304" pitchFamily="18" charset="0"/>
              </a:rPr>
              <a:t>y</a:t>
            </a:r>
            <a:r>
              <a:rPr lang="en-US" b="1" spc="-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if</a:t>
            </a:r>
            <a:r>
              <a:rPr lang="en-US" b="1" spc="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the</a:t>
            </a:r>
            <a:r>
              <a:rPr lang="en-US" b="1" spc="-5"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parent/guardian</a:t>
            </a:r>
            <a:r>
              <a:rPr lang="en-US" b="1" spc="-6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provides</a:t>
            </a:r>
            <a:r>
              <a:rPr lang="en-US" b="1" spc="-30" dirty="0">
                <a:ea typeface="Times New Roman" panose="02020603050405020304" pitchFamily="18" charset="0"/>
                <a:cs typeface="Times New Roman" panose="02020603050405020304" pitchFamily="18" charset="0"/>
              </a:rPr>
              <a:t> </a:t>
            </a:r>
            <a:r>
              <a:rPr lang="en-US" b="1" dirty="0">
                <a:ea typeface="Times New Roman" panose="02020603050405020304" pitchFamily="18" charset="0"/>
                <a:cs typeface="Times New Roman" panose="02020603050405020304" pitchFamily="18" charset="0"/>
              </a:rPr>
              <a:t>approval/consent</a:t>
            </a:r>
            <a:r>
              <a:rPr lang="en-US" b="1" spc="-6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for</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the</a:t>
            </a:r>
            <a:r>
              <a:rPr lang="en-US" spc="-5"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student</a:t>
            </a:r>
            <a:r>
              <a:rPr lang="en-US" spc="-20" dirty="0">
                <a:ea typeface="Times New Roman" panose="02020603050405020304" pitchFamily="18" charset="0"/>
                <a:cs typeface="Times New Roman" panose="02020603050405020304" pitchFamily="18" charset="0"/>
              </a:rPr>
              <a:t> </a:t>
            </a:r>
            <a:r>
              <a:rPr lang="en-US" dirty="0">
                <a:ea typeface="Times New Roman" panose="02020603050405020304" pitchFamily="18" charset="0"/>
                <a:cs typeface="Times New Roman" panose="02020603050405020304" pitchFamily="18" charset="0"/>
              </a:rPr>
              <a:t>to participate.</a:t>
            </a:r>
            <a:endParaRPr lang="en-US" dirty="0">
              <a:ea typeface="Calibri" panose="020F0502020204030204" pitchFamily="34" charset="0"/>
              <a:cs typeface="Times New Roman" panose="02020603050405020304" pitchFamily="18" charset="0"/>
            </a:endParaRPr>
          </a:p>
          <a:p>
            <a:pPr marL="0" indent="0">
              <a:buNone/>
            </a:pPr>
            <a:endParaRPr lang="en-US" dirty="0"/>
          </a:p>
          <a:p>
            <a:endParaRPr lang="en-US" dirty="0"/>
          </a:p>
        </p:txBody>
      </p:sp>
    </p:spTree>
    <p:extLst>
      <p:ext uri="{BB962C8B-B14F-4D97-AF65-F5344CB8AC3E}">
        <p14:creationId xmlns:p14="http://schemas.microsoft.com/office/powerpoint/2010/main" val="34149497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712" y="708025"/>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533400" y="5868988"/>
            <a:ext cx="1209675" cy="779696"/>
          </a:xfrm>
          <a:prstGeom prst="rect">
            <a:avLst/>
          </a:prstGeom>
        </p:spPr>
      </p:pic>
      <p:sp>
        <p:nvSpPr>
          <p:cNvPr id="9" name="Content Placeholder 8"/>
          <p:cNvSpPr>
            <a:spLocks noGrp="1"/>
          </p:cNvSpPr>
          <p:nvPr>
            <p:ph sz="half" idx="2"/>
          </p:nvPr>
        </p:nvSpPr>
        <p:spPr>
          <a:xfrm>
            <a:off x="276225" y="2057400"/>
            <a:ext cx="8867775" cy="3822701"/>
          </a:xfrm>
        </p:spPr>
        <p:txBody>
          <a:bodyPr>
            <a:noAutofit/>
          </a:bodyPr>
          <a:lstStyle/>
          <a:p>
            <a:pPr marL="0" marR="0" indent="0" algn="just">
              <a:lnSpc>
                <a:spcPct val="115000"/>
              </a:lnSpc>
              <a:spcBef>
                <a:spcPts val="0"/>
              </a:spcBef>
              <a:spcAft>
                <a:spcPts val="0"/>
              </a:spcAft>
              <a:buNone/>
            </a:pPr>
            <a:r>
              <a:rPr lang="en-US" sz="1400" b="1" dirty="0">
                <a:ea typeface="Times New Roman" panose="02020603050405020304" pitchFamily="18" charset="0"/>
                <a:cs typeface="Times New Roman" panose="02020603050405020304" pitchFamily="18" charset="0"/>
              </a:rPr>
              <a:t>§126</a:t>
            </a:r>
            <a:r>
              <a:rPr lang="en-US" sz="1400" b="1" spc="-5" dirty="0">
                <a:ea typeface="Times New Roman" panose="02020603050405020304" pitchFamily="18" charset="0"/>
                <a:cs typeface="Times New Roman" panose="02020603050405020304" pitchFamily="18" charset="0"/>
              </a:rPr>
              <a:t>-</a:t>
            </a:r>
            <a:r>
              <a:rPr lang="en-US" sz="1400" b="1" dirty="0">
                <a:ea typeface="Times New Roman" panose="02020603050405020304" pitchFamily="18" charset="0"/>
                <a:cs typeface="Times New Roman" panose="02020603050405020304" pitchFamily="18" charset="0"/>
              </a:rPr>
              <a:t>51-6.  Disease</a:t>
            </a:r>
            <a:r>
              <a:rPr lang="en-US" sz="1400" b="1" spc="-35" dirty="0">
                <a:ea typeface="Times New Roman" panose="02020603050405020304" pitchFamily="18" charset="0"/>
                <a:cs typeface="Times New Roman" panose="02020603050405020304" pitchFamily="18" charset="0"/>
              </a:rPr>
              <a:t> </a:t>
            </a:r>
            <a:r>
              <a:rPr lang="en-US" sz="1400" b="1" spc="5" dirty="0">
                <a:ea typeface="Times New Roman" panose="02020603050405020304" pitchFamily="18" charset="0"/>
                <a:cs typeface="Times New Roman" panose="02020603050405020304" pitchFamily="18" charset="0"/>
              </a:rPr>
              <a:t>P</a:t>
            </a:r>
            <a:r>
              <a:rPr lang="en-US" sz="1400" b="1" dirty="0">
                <a:ea typeface="Times New Roman" panose="02020603050405020304" pitchFamily="18" charset="0"/>
                <a:cs typeface="Times New Roman" panose="02020603050405020304" pitchFamily="18" charset="0"/>
              </a:rPr>
              <a:t>re</a:t>
            </a:r>
            <a:r>
              <a:rPr lang="en-US" sz="1400" b="1" spc="10" dirty="0">
                <a:ea typeface="Times New Roman" panose="02020603050405020304" pitchFamily="18" charset="0"/>
                <a:cs typeface="Times New Roman" panose="02020603050405020304" pitchFamily="18" charset="0"/>
              </a:rPr>
              <a:t>v</a:t>
            </a:r>
            <a:r>
              <a:rPr lang="en-US" sz="1400" b="1" dirty="0">
                <a:ea typeface="Times New Roman" panose="02020603050405020304" pitchFamily="18" charset="0"/>
                <a:cs typeface="Times New Roman" panose="02020603050405020304" pitchFamily="18" charset="0"/>
              </a:rPr>
              <a:t>ention</a:t>
            </a:r>
            <a:r>
              <a:rPr lang="en-US" sz="1400" b="1" spc="-5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Measures</a:t>
            </a:r>
            <a:r>
              <a:rPr lang="en-US" sz="1400" b="1" spc="-4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through</a:t>
            </a:r>
            <a:r>
              <a:rPr lang="en-US" sz="1400" b="1" spc="-4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Immun</a:t>
            </a:r>
            <a:r>
              <a:rPr lang="en-US" sz="1400" b="1" spc="5" dirty="0">
                <a:ea typeface="Times New Roman" panose="02020603050405020304" pitchFamily="18" charset="0"/>
                <a:cs typeface="Times New Roman" panose="02020603050405020304" pitchFamily="18" charset="0"/>
              </a:rPr>
              <a:t>i</a:t>
            </a:r>
            <a:r>
              <a:rPr lang="en-US" sz="1400" b="1" spc="-5" dirty="0">
                <a:ea typeface="Times New Roman" panose="02020603050405020304" pitchFamily="18" charset="0"/>
                <a:cs typeface="Times New Roman" panose="02020603050405020304" pitchFamily="18" charset="0"/>
              </a:rPr>
              <a:t>z</a:t>
            </a:r>
            <a:r>
              <a:rPr lang="en-US" sz="1400" b="1" spc="5" dirty="0">
                <a:ea typeface="Times New Roman" panose="02020603050405020304" pitchFamily="18" charset="0"/>
                <a:cs typeface="Times New Roman" panose="02020603050405020304" pitchFamily="18" charset="0"/>
              </a:rPr>
              <a:t>a</a:t>
            </a:r>
            <a:r>
              <a:rPr lang="en-US" sz="1400" b="1" dirty="0">
                <a:ea typeface="Times New Roman" panose="02020603050405020304" pitchFamily="18" charset="0"/>
                <a:cs typeface="Times New Roman" panose="02020603050405020304" pitchFamily="18" charset="0"/>
              </a:rPr>
              <a:t>tions.</a:t>
            </a:r>
            <a:endParaRPr lang="en-US" sz="1400" dirty="0">
              <a:ea typeface="Calibri" panose="020F0502020204030204" pitchFamily="34" charset="0"/>
              <a:cs typeface="Times New Roman" panose="02020603050405020304" pitchFamily="18" charset="0"/>
            </a:endParaRPr>
          </a:p>
          <a:p>
            <a:pPr marL="0" marR="0" indent="0">
              <a:lnSpc>
                <a:spcPts val="1200"/>
              </a:lnSpc>
              <a:spcBef>
                <a:spcPts val="60"/>
              </a:spcBef>
              <a:spcAft>
                <a:spcPts val="0"/>
              </a:spcAft>
              <a:buNone/>
            </a:pPr>
            <a:r>
              <a:rPr lang="en-US" sz="1400" dirty="0">
                <a:ea typeface="Calibri" panose="020F0502020204030204" pitchFamily="34" charset="0"/>
                <a:cs typeface="Times New Roman" panose="02020603050405020304" pitchFamily="18" charset="0"/>
              </a:rPr>
              <a:t> </a:t>
            </a:r>
          </a:p>
          <a:p>
            <a:pPr marL="76200" marR="0" indent="0" algn="just">
              <a:lnSpc>
                <a:spcPct val="115000"/>
              </a:lnSpc>
              <a:spcBef>
                <a:spcPts val="0"/>
              </a:spcBef>
              <a:spcAft>
                <a:spcPts val="0"/>
              </a:spcAft>
              <a:buNone/>
            </a:pPr>
            <a:r>
              <a:rPr lang="en-US" sz="1400" dirty="0">
                <a:ea typeface="Times New Roman" panose="02020603050405020304" pitchFamily="18" charset="0"/>
                <a:cs typeface="Times New Roman" panose="02020603050405020304" pitchFamily="18" charset="0"/>
              </a:rPr>
              <a:t>6.1. </a:t>
            </a:r>
            <a:r>
              <a:rPr lang="en-US" sz="1400" spc="21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Students</a:t>
            </a:r>
            <a:r>
              <a:rPr lang="en-US" sz="1400" b="1" spc="75" dirty="0">
                <a:ea typeface="Times New Roman" panose="02020603050405020304" pitchFamily="18" charset="0"/>
                <a:cs typeface="Times New Roman" panose="02020603050405020304" pitchFamily="18" charset="0"/>
              </a:rPr>
              <a:t> </a:t>
            </a:r>
            <a:r>
              <a:rPr lang="en-US" sz="1400" b="1" spc="-10" dirty="0">
                <a:ea typeface="Times New Roman" panose="02020603050405020304" pitchFamily="18" charset="0"/>
                <a:cs typeface="Times New Roman" panose="02020603050405020304" pitchFamily="18" charset="0"/>
              </a:rPr>
              <a:t>m</a:t>
            </a:r>
            <a:r>
              <a:rPr lang="en-US" sz="1400" b="1" spc="5" dirty="0">
                <a:ea typeface="Times New Roman" panose="02020603050405020304" pitchFamily="18" charset="0"/>
                <a:cs typeface="Times New Roman" panose="02020603050405020304" pitchFamily="18" charset="0"/>
              </a:rPr>
              <a:t>u</a:t>
            </a:r>
            <a:r>
              <a:rPr lang="en-US" sz="1400" b="1" dirty="0">
                <a:ea typeface="Times New Roman" panose="02020603050405020304" pitchFamily="18" charset="0"/>
                <a:cs typeface="Times New Roman" panose="02020603050405020304" pitchFamily="18" charset="0"/>
              </a:rPr>
              <a:t>st</a:t>
            </a:r>
            <a:r>
              <a:rPr lang="en-US" sz="1400" b="1" spc="9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be</a:t>
            </a:r>
            <a:r>
              <a:rPr lang="en-US" sz="1400" b="1" spc="10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in</a:t>
            </a:r>
            <a:r>
              <a:rPr lang="en-US" sz="1400" b="1" spc="10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c</a:t>
            </a:r>
            <a:r>
              <a:rPr lang="en-US" sz="1400" b="1" spc="10" dirty="0">
                <a:ea typeface="Times New Roman" panose="02020603050405020304" pitchFamily="18" charset="0"/>
                <a:cs typeface="Times New Roman" panose="02020603050405020304" pitchFamily="18" charset="0"/>
              </a:rPr>
              <a:t>o</a:t>
            </a:r>
            <a:r>
              <a:rPr lang="en-US" sz="1400" b="1" spc="-10" dirty="0">
                <a:ea typeface="Times New Roman" panose="02020603050405020304" pitchFamily="18" charset="0"/>
                <a:cs typeface="Times New Roman" panose="02020603050405020304" pitchFamily="18" charset="0"/>
              </a:rPr>
              <a:t>m</a:t>
            </a:r>
            <a:r>
              <a:rPr lang="en-US" sz="1400" b="1" spc="5" dirty="0">
                <a:ea typeface="Times New Roman" panose="02020603050405020304" pitchFamily="18" charset="0"/>
                <a:cs typeface="Times New Roman" panose="02020603050405020304" pitchFamily="18" charset="0"/>
              </a:rPr>
              <a:t>p</a:t>
            </a:r>
            <a:r>
              <a:rPr lang="en-US" sz="1400" b="1" dirty="0">
                <a:ea typeface="Times New Roman" panose="02020603050405020304" pitchFamily="18" charset="0"/>
                <a:cs typeface="Times New Roman" panose="02020603050405020304" pitchFamily="18" charset="0"/>
              </a:rPr>
              <a:t>liance</a:t>
            </a:r>
            <a:r>
              <a:rPr lang="en-US" sz="1400" b="1" spc="6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with</a:t>
            </a:r>
            <a:r>
              <a:rPr lang="en-US" sz="1400" b="1" spc="9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the</a:t>
            </a:r>
            <a:r>
              <a:rPr lang="en-US" sz="1400" b="1" spc="10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required</a:t>
            </a:r>
            <a:r>
              <a:rPr lang="en-US" sz="1400" b="1" spc="8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im</a:t>
            </a:r>
            <a:r>
              <a:rPr lang="en-US" sz="1400" b="1" spc="-10" dirty="0">
                <a:ea typeface="Times New Roman" panose="02020603050405020304" pitchFamily="18" charset="0"/>
                <a:cs typeface="Times New Roman" panose="02020603050405020304" pitchFamily="18" charset="0"/>
              </a:rPr>
              <a:t>m</a:t>
            </a:r>
            <a:r>
              <a:rPr lang="en-US" sz="1400" b="1" dirty="0">
                <a:ea typeface="Times New Roman" panose="02020603050405020304" pitchFamily="18" charset="0"/>
                <a:cs typeface="Times New Roman" panose="02020603050405020304" pitchFamily="18" charset="0"/>
              </a:rPr>
              <a:t>uni</a:t>
            </a:r>
            <a:r>
              <a:rPr lang="en-US" sz="1400" b="1" spc="5" dirty="0">
                <a:ea typeface="Times New Roman" panose="02020603050405020304" pitchFamily="18" charset="0"/>
                <a:cs typeface="Times New Roman" panose="02020603050405020304" pitchFamily="18" charset="0"/>
              </a:rPr>
              <a:t>z</a:t>
            </a:r>
            <a:r>
              <a:rPr lang="en-US" sz="1400" b="1" dirty="0">
                <a:ea typeface="Times New Roman" panose="02020603050405020304" pitchFamily="18" charset="0"/>
                <a:cs typeface="Times New Roman" panose="02020603050405020304" pitchFamily="18" charset="0"/>
              </a:rPr>
              <a:t>ation</a:t>
            </a:r>
            <a:r>
              <a:rPr lang="en-US" sz="1400" b="1" spc="5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schedule</a:t>
            </a:r>
            <a:r>
              <a:rPr lang="en-US" sz="1400" b="1" spc="7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as</a:t>
            </a:r>
            <a:r>
              <a:rPr lang="en-US" sz="1400" b="1" spc="10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set</a:t>
            </a:r>
            <a:r>
              <a:rPr lang="en-US" sz="1400" b="1" spc="10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forth</a:t>
            </a:r>
            <a:r>
              <a:rPr lang="en-US" sz="1400" b="1" spc="9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by</a:t>
            </a:r>
            <a:r>
              <a:rPr lang="en-US" sz="1400" b="1" spc="10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the Bureau</a:t>
            </a:r>
            <a:r>
              <a:rPr lang="en-US" sz="1400" b="1" spc="3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Commissioner.  </a:t>
            </a:r>
            <a:r>
              <a:rPr lang="en-US" sz="1400" b="1" spc="9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5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Commissioner, or</a:t>
            </a:r>
            <a:r>
              <a:rPr lang="en-US" sz="1400" spc="5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h</a:t>
            </a:r>
            <a:r>
              <a:rPr lang="en-US" sz="1400" spc="-10" dirty="0">
                <a:ea typeface="Times New Roman" panose="02020603050405020304" pitchFamily="18" charset="0"/>
                <a:cs typeface="Times New Roman" panose="02020603050405020304" pitchFamily="18" charset="0"/>
              </a:rPr>
              <a:t>i</a:t>
            </a:r>
            <a:r>
              <a:rPr lang="en-US" sz="1400" dirty="0">
                <a:ea typeface="Times New Roman" panose="02020603050405020304" pitchFamily="18" charset="0"/>
                <a:cs typeface="Times New Roman" panose="02020603050405020304" pitchFamily="18" charset="0"/>
              </a:rPr>
              <a:t>s/her</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designee</a:t>
            </a:r>
            <a:r>
              <a:rPr lang="en-US" sz="1400" spc="30" dirty="0">
                <a:ea typeface="Times New Roman" panose="02020603050405020304" pitchFamily="18" charset="0"/>
                <a:cs typeface="Times New Roman" panose="02020603050405020304" pitchFamily="18" charset="0"/>
              </a:rPr>
              <a:t> </a:t>
            </a:r>
            <a:r>
              <a:rPr lang="en-US" sz="1400" spc="5" dirty="0">
                <a:ea typeface="Times New Roman" panose="02020603050405020304" pitchFamily="18" charset="0"/>
                <a:cs typeface="Times New Roman" panose="02020603050405020304" pitchFamily="18" charset="0"/>
              </a:rPr>
              <a:t>I</a:t>
            </a:r>
            <a:r>
              <a:rPr lang="en-US" sz="1400" dirty="0">
                <a:ea typeface="Times New Roman" panose="02020603050405020304" pitchFamily="18" charset="0"/>
                <a:cs typeface="Times New Roman" panose="02020603050405020304" pitchFamily="18" charset="0"/>
              </a:rPr>
              <a:t>m</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uniza</a:t>
            </a:r>
            <a:r>
              <a:rPr lang="en-US" sz="1400" spc="5" dirty="0">
                <a:ea typeface="Times New Roman" panose="02020603050405020304" pitchFamily="18" charset="0"/>
                <a:cs typeface="Times New Roman" panose="02020603050405020304" pitchFamily="18" charset="0"/>
              </a:rPr>
              <a:t>t</a:t>
            </a:r>
            <a:r>
              <a:rPr lang="en-US" sz="1400" dirty="0">
                <a:ea typeface="Times New Roman" panose="02020603050405020304" pitchFamily="18" charset="0"/>
                <a:cs typeface="Times New Roman" panose="02020603050405020304" pitchFamily="18" charset="0"/>
              </a:rPr>
              <a:t>ion</a:t>
            </a:r>
            <a:r>
              <a:rPr lang="en-US" sz="1400" spc="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Officer</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shall</a:t>
            </a:r>
            <a:r>
              <a:rPr lang="en-US" sz="1400" spc="4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make deter</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inations</a:t>
            </a:r>
            <a:r>
              <a:rPr lang="en-US" sz="1400" spc="-7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on</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request</a:t>
            </a:r>
            <a:r>
              <a:rPr lang="en-US" sz="1400" spc="-35" dirty="0">
                <a:ea typeface="Times New Roman" panose="02020603050405020304" pitchFamily="18" charset="0"/>
                <a:cs typeface="Times New Roman" panose="02020603050405020304" pitchFamily="18" charset="0"/>
              </a:rPr>
              <a:t> </a:t>
            </a:r>
            <a:r>
              <a:rPr lang="en-US" sz="1400" spc="-5" dirty="0">
                <a:ea typeface="Times New Roman" panose="02020603050405020304" pitchFamily="18" charset="0"/>
                <a:cs typeface="Times New Roman" panose="02020603050405020304" pitchFamily="18" charset="0"/>
              </a:rPr>
              <a:t>f</a:t>
            </a:r>
            <a:r>
              <a:rPr lang="en-US" sz="1400" spc="5" dirty="0">
                <a:ea typeface="Times New Roman" panose="02020603050405020304" pitchFamily="18" charset="0"/>
                <a:cs typeface="Times New Roman" panose="02020603050405020304" pitchFamily="18" charset="0"/>
              </a:rPr>
              <a:t>o</a:t>
            </a:r>
            <a:r>
              <a:rPr lang="en-US" sz="1400" dirty="0">
                <a:ea typeface="Times New Roman" panose="02020603050405020304" pitchFamily="18" charset="0"/>
                <a:cs typeface="Times New Roman" panose="02020603050405020304" pitchFamily="18" charset="0"/>
              </a:rPr>
              <a:t>r</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a:t>
            </a:r>
            <a:r>
              <a:rPr lang="en-US" sz="1400" spc="-10" dirty="0">
                <a:ea typeface="Times New Roman" panose="02020603050405020304" pitchFamily="18" charset="0"/>
                <a:cs typeface="Times New Roman" panose="02020603050405020304" pitchFamily="18" charset="0"/>
              </a:rPr>
              <a:t> m</a:t>
            </a:r>
            <a:r>
              <a:rPr lang="en-US" sz="1400" dirty="0">
                <a:ea typeface="Times New Roman" panose="02020603050405020304" pitchFamily="18" charset="0"/>
                <a:cs typeface="Times New Roman" panose="02020603050405020304" pitchFamily="18" charset="0"/>
              </a:rPr>
              <a:t>edical</a:t>
            </a:r>
            <a:r>
              <a:rPr lang="en-US" sz="1400" spc="-4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exe</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ption</a:t>
            </a:r>
            <a:r>
              <a:rPr lang="en-US" sz="1400" spc="-5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a:t>
            </a:r>
            <a:r>
              <a:rPr lang="en-US" sz="1400" spc="-3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co</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puls</a:t>
            </a:r>
            <a:r>
              <a:rPr lang="en-US" sz="1400" spc="10" dirty="0">
                <a:ea typeface="Times New Roman" panose="02020603050405020304" pitchFamily="18" charset="0"/>
                <a:cs typeface="Times New Roman" panose="02020603050405020304" pitchFamily="18" charset="0"/>
              </a:rPr>
              <a:t>o</a:t>
            </a:r>
            <a:r>
              <a:rPr lang="en-US" sz="1400" dirty="0">
                <a:ea typeface="Times New Roman" panose="02020603050405020304" pitchFamily="18" charset="0"/>
                <a:cs typeface="Times New Roman" panose="02020603050405020304" pitchFamily="18" charset="0"/>
              </a:rPr>
              <a:t>ry</a:t>
            </a:r>
            <a:r>
              <a:rPr lang="en-US" sz="1400" spc="-5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im</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unization</a:t>
            </a:r>
            <a:r>
              <a:rPr lang="en-US" sz="1400" spc="-6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require</a:t>
            </a:r>
            <a:r>
              <a:rPr lang="en-US" sz="1400" spc="-10" dirty="0">
                <a:ea typeface="Times New Roman" panose="02020603050405020304" pitchFamily="18" charset="0"/>
                <a:cs typeface="Times New Roman" panose="02020603050405020304" pitchFamily="18" charset="0"/>
              </a:rPr>
              <a:t>m</a:t>
            </a:r>
            <a:r>
              <a:rPr lang="en-US" sz="1400" spc="5" dirty="0">
                <a:ea typeface="Times New Roman" panose="02020603050405020304" pitchFamily="18" charset="0"/>
                <a:cs typeface="Times New Roman" panose="02020603050405020304" pitchFamily="18" charset="0"/>
              </a:rPr>
              <a:t>e</a:t>
            </a:r>
            <a:r>
              <a:rPr lang="en-US" sz="1400" dirty="0">
                <a:ea typeface="Times New Roman" panose="02020603050405020304" pitchFamily="18" charset="0"/>
                <a:cs typeface="Times New Roman" panose="02020603050405020304" pitchFamily="18" charset="0"/>
              </a:rPr>
              <a:t>nts</a:t>
            </a:r>
            <a:r>
              <a:rPr lang="en-US" sz="1400" spc="-6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set</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forth by</a:t>
            </a:r>
            <a:r>
              <a:rPr lang="en-US" sz="1400" spc="1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1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Bureau. </a:t>
            </a:r>
            <a:r>
              <a:rPr lang="en-US" sz="1400" spc="2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a:t>
            </a:r>
            <a:r>
              <a:rPr lang="en-US" sz="1400" spc="125" dirty="0">
                <a:ea typeface="Times New Roman" panose="02020603050405020304" pitchFamily="18" charset="0"/>
                <a:cs typeface="Times New Roman" panose="02020603050405020304" pitchFamily="18" charset="0"/>
              </a:rPr>
              <a:t> </a:t>
            </a:r>
            <a:r>
              <a:rPr lang="en-US" sz="1400" b="1" spc="-10" dirty="0">
                <a:solidFill>
                  <a:srgbClr val="FF0000"/>
                </a:solidFill>
                <a:ea typeface="Times New Roman" panose="02020603050405020304" pitchFamily="18" charset="0"/>
                <a:cs typeface="Times New Roman" panose="02020603050405020304" pitchFamily="18" charset="0"/>
              </a:rPr>
              <a:t>m</a:t>
            </a:r>
            <a:r>
              <a:rPr lang="en-US" sz="1400" b="1" dirty="0">
                <a:solidFill>
                  <a:srgbClr val="FF0000"/>
                </a:solidFill>
                <a:ea typeface="Times New Roman" panose="02020603050405020304" pitchFamily="18" charset="0"/>
                <a:cs typeface="Times New Roman" panose="02020603050405020304" pitchFamily="18" charset="0"/>
              </a:rPr>
              <a:t>edic</a:t>
            </a:r>
            <a:r>
              <a:rPr lang="en-US" sz="1400" b="1" spc="5" dirty="0">
                <a:solidFill>
                  <a:srgbClr val="FF0000"/>
                </a:solidFill>
                <a:ea typeface="Times New Roman" panose="02020603050405020304" pitchFamily="18" charset="0"/>
                <a:cs typeface="Times New Roman" panose="02020603050405020304" pitchFamily="18" charset="0"/>
              </a:rPr>
              <a:t>a</a:t>
            </a:r>
            <a:r>
              <a:rPr lang="en-US" sz="1400" b="1" dirty="0">
                <a:solidFill>
                  <a:srgbClr val="FF0000"/>
                </a:solidFill>
                <a:ea typeface="Times New Roman" panose="02020603050405020304" pitchFamily="18" charset="0"/>
                <a:cs typeface="Times New Roman" panose="02020603050405020304" pitchFamily="18" charset="0"/>
              </a:rPr>
              <a:t>l</a:t>
            </a:r>
            <a:r>
              <a:rPr lang="en-US" sz="1400" b="1" spc="9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ex</a:t>
            </a:r>
            <a:r>
              <a:rPr lang="en-US" sz="1400" b="1" spc="5" dirty="0">
                <a:solidFill>
                  <a:srgbClr val="FF0000"/>
                </a:solidFill>
                <a:ea typeface="Times New Roman" panose="02020603050405020304" pitchFamily="18" charset="0"/>
                <a:cs typeface="Times New Roman" panose="02020603050405020304" pitchFamily="18" charset="0"/>
              </a:rPr>
              <a:t>e</a:t>
            </a:r>
            <a:r>
              <a:rPr lang="en-US" sz="1400" b="1" spc="-10" dirty="0">
                <a:solidFill>
                  <a:srgbClr val="FF0000"/>
                </a:solidFill>
                <a:ea typeface="Times New Roman" panose="02020603050405020304" pitchFamily="18" charset="0"/>
                <a:cs typeface="Times New Roman" panose="02020603050405020304" pitchFamily="18" charset="0"/>
              </a:rPr>
              <a:t>m</a:t>
            </a:r>
            <a:r>
              <a:rPr lang="en-US" sz="1400" b="1" dirty="0">
                <a:solidFill>
                  <a:srgbClr val="FF0000"/>
                </a:solidFill>
                <a:ea typeface="Times New Roman" panose="02020603050405020304" pitchFamily="18" charset="0"/>
                <a:cs typeface="Times New Roman" panose="02020603050405020304" pitchFamily="18" charset="0"/>
              </a:rPr>
              <a:t>ption</a:t>
            </a:r>
            <a:r>
              <a:rPr lang="en-US" sz="1400" b="1" spc="8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request</a:t>
            </a:r>
            <a:r>
              <a:rPr lang="en-US" sz="1400" b="1" spc="105" dirty="0">
                <a:solidFill>
                  <a:srgbClr val="FF0000"/>
                </a:solidFill>
                <a:ea typeface="Times New Roman" panose="02020603050405020304" pitchFamily="18" charset="0"/>
                <a:cs typeface="Times New Roman" panose="02020603050405020304" pitchFamily="18" charset="0"/>
              </a:rPr>
              <a:t> </a:t>
            </a:r>
            <a:r>
              <a:rPr lang="en-US" sz="1400" b="1" spc="-10" dirty="0">
                <a:solidFill>
                  <a:srgbClr val="FF0000"/>
                </a:solidFill>
                <a:ea typeface="Times New Roman" panose="02020603050405020304" pitchFamily="18" charset="0"/>
                <a:cs typeface="Times New Roman" panose="02020603050405020304" pitchFamily="18" charset="0"/>
              </a:rPr>
              <a:t>m</a:t>
            </a:r>
            <a:r>
              <a:rPr lang="en-US" sz="1400" b="1" spc="5" dirty="0">
                <a:solidFill>
                  <a:srgbClr val="FF0000"/>
                </a:solidFill>
                <a:ea typeface="Times New Roman" panose="02020603050405020304" pitchFamily="18" charset="0"/>
                <a:cs typeface="Times New Roman" panose="02020603050405020304" pitchFamily="18" charset="0"/>
              </a:rPr>
              <a:t>u</a:t>
            </a:r>
            <a:r>
              <a:rPr lang="en-US" sz="1400" b="1" dirty="0">
                <a:solidFill>
                  <a:srgbClr val="FF0000"/>
                </a:solidFill>
                <a:ea typeface="Times New Roman" panose="02020603050405020304" pitchFamily="18" charset="0"/>
                <a:cs typeface="Times New Roman" panose="02020603050405020304" pitchFamily="18" charset="0"/>
              </a:rPr>
              <a:t>st</a:t>
            </a:r>
            <a:r>
              <a:rPr lang="en-US" sz="1400" b="1" spc="1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be</a:t>
            </a:r>
            <a:r>
              <a:rPr lang="en-US" sz="1400" b="1" spc="120" dirty="0">
                <a:solidFill>
                  <a:srgbClr val="FF0000"/>
                </a:solidFill>
                <a:ea typeface="Times New Roman" panose="02020603050405020304" pitchFamily="18" charset="0"/>
                <a:cs typeface="Times New Roman" panose="02020603050405020304" pitchFamily="18" charset="0"/>
              </a:rPr>
              <a:t> </a:t>
            </a:r>
            <a:r>
              <a:rPr lang="en-US" sz="1400" b="1" spc="-10" dirty="0">
                <a:solidFill>
                  <a:srgbClr val="FF0000"/>
                </a:solidFill>
                <a:ea typeface="Times New Roman" panose="02020603050405020304" pitchFamily="18" charset="0"/>
                <a:cs typeface="Times New Roman" panose="02020603050405020304" pitchFamily="18" charset="0"/>
              </a:rPr>
              <a:t>m</a:t>
            </a:r>
            <a:r>
              <a:rPr lang="en-US" sz="1400" b="1" dirty="0">
                <a:solidFill>
                  <a:srgbClr val="FF0000"/>
                </a:solidFill>
                <a:ea typeface="Times New Roman" panose="02020603050405020304" pitchFamily="18" charset="0"/>
                <a:cs typeface="Times New Roman" panose="02020603050405020304" pitchFamily="18" charset="0"/>
              </a:rPr>
              <a:t>ade</a:t>
            </a:r>
            <a:r>
              <a:rPr lang="en-US" sz="1400" b="1" spc="10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by</a:t>
            </a:r>
            <a:r>
              <a:rPr lang="en-US" sz="1400" b="1" spc="12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a</a:t>
            </a:r>
            <a:r>
              <a:rPr lang="en-US" sz="1400" b="1" spc="12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licensed</a:t>
            </a:r>
            <a:r>
              <a:rPr lang="en-US" sz="1400" b="1" spc="9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ph</a:t>
            </a:r>
            <a:r>
              <a:rPr lang="en-US" sz="1400" b="1" spc="10" dirty="0">
                <a:solidFill>
                  <a:srgbClr val="FF0000"/>
                </a:solidFill>
                <a:ea typeface="Times New Roman" panose="02020603050405020304" pitchFamily="18" charset="0"/>
                <a:cs typeface="Times New Roman" panose="02020603050405020304" pitchFamily="18" charset="0"/>
              </a:rPr>
              <a:t>y</a:t>
            </a:r>
            <a:r>
              <a:rPr lang="en-US" sz="1400" b="1" dirty="0">
                <a:solidFill>
                  <a:srgbClr val="FF0000"/>
                </a:solidFill>
                <a:ea typeface="Times New Roman" panose="02020603050405020304" pitchFamily="18" charset="0"/>
                <a:cs typeface="Times New Roman" panose="02020603050405020304" pitchFamily="18" charset="0"/>
              </a:rPr>
              <a:t>sician</a:t>
            </a:r>
            <a:r>
              <a:rPr lang="en-US" sz="1400" b="1" spc="90" dirty="0">
                <a:solidFill>
                  <a:srgbClr val="FF0000"/>
                </a:solidFill>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and</a:t>
            </a:r>
            <a:r>
              <a:rPr lang="en-US" sz="1400" spc="115" dirty="0">
                <a:ea typeface="Times New Roman" panose="02020603050405020304" pitchFamily="18" charset="0"/>
                <a:cs typeface="Times New Roman" panose="02020603050405020304" pitchFamily="18" charset="0"/>
              </a:rPr>
              <a:t> </a:t>
            </a:r>
            <a:r>
              <a:rPr lang="en-US" sz="1400" spc="-5" dirty="0">
                <a:ea typeface="Times New Roman" panose="02020603050405020304" pitchFamily="18" charset="0"/>
                <a:cs typeface="Times New Roman" panose="02020603050405020304" pitchFamily="18" charset="0"/>
              </a:rPr>
              <a:t>s</a:t>
            </a:r>
            <a:r>
              <a:rPr lang="en-US" sz="1400" dirty="0">
                <a:ea typeface="Times New Roman" panose="02020603050405020304" pitchFamily="18" charset="0"/>
                <a:cs typeface="Times New Roman" panose="02020603050405020304" pitchFamily="18" charset="0"/>
              </a:rPr>
              <a:t>tate</a:t>
            </a:r>
            <a:r>
              <a:rPr lang="en-US" sz="1400" spc="11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that</a:t>
            </a:r>
            <a:r>
              <a:rPr lang="en-US" sz="1400" spc="1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a:t>
            </a:r>
            <a:r>
              <a:rPr lang="en-US" sz="1400" spc="10" dirty="0">
                <a:ea typeface="Times New Roman" panose="02020603050405020304" pitchFamily="18" charset="0"/>
                <a:cs typeface="Times New Roman" panose="02020603050405020304" pitchFamily="18" charset="0"/>
              </a:rPr>
              <a:t>h</a:t>
            </a:r>
            <a:r>
              <a:rPr lang="en-US" sz="1400" dirty="0">
                <a:ea typeface="Times New Roman" panose="02020603050405020304" pitchFamily="18" charset="0"/>
                <a:cs typeface="Times New Roman" panose="02020603050405020304" pitchFamily="18" charset="0"/>
              </a:rPr>
              <a:t>e ph</a:t>
            </a:r>
            <a:r>
              <a:rPr lang="en-US" sz="1400" spc="10" dirty="0">
                <a:ea typeface="Times New Roman" panose="02020603050405020304" pitchFamily="18" charset="0"/>
                <a:cs typeface="Times New Roman" panose="02020603050405020304" pitchFamily="18" charset="0"/>
              </a:rPr>
              <a:t>y</a:t>
            </a:r>
            <a:r>
              <a:rPr lang="en-US" sz="1400" dirty="0">
                <a:ea typeface="Times New Roman" panose="02020603050405020304" pitchFamily="18" charset="0"/>
                <a:cs typeface="Times New Roman" panose="02020603050405020304" pitchFamily="18" charset="0"/>
              </a:rPr>
              <a:t>sical</a:t>
            </a:r>
            <a:r>
              <a:rPr lang="en-US" sz="1400" spc="16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condition</a:t>
            </a:r>
            <a:r>
              <a:rPr lang="en-US" sz="1400" spc="15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17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child</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is</a:t>
            </a:r>
            <a:r>
              <a:rPr lang="en-US" sz="1400" spc="19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su</a:t>
            </a:r>
            <a:r>
              <a:rPr lang="en-US" sz="1400" spc="-5" dirty="0">
                <a:ea typeface="Times New Roman" panose="02020603050405020304" pitchFamily="18" charset="0"/>
                <a:cs typeface="Times New Roman" panose="02020603050405020304" pitchFamily="18" charset="0"/>
              </a:rPr>
              <a:t>c</a:t>
            </a:r>
            <a:r>
              <a:rPr lang="en-US" sz="1400" dirty="0">
                <a:ea typeface="Times New Roman" panose="02020603050405020304" pitchFamily="18" charset="0"/>
                <a:cs typeface="Times New Roman" panose="02020603050405020304" pitchFamily="18" charset="0"/>
              </a:rPr>
              <a:t>h</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that</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im</a:t>
            </a:r>
            <a:r>
              <a:rPr lang="en-US" sz="1400" spc="-10" dirty="0">
                <a:ea typeface="Times New Roman" panose="02020603050405020304" pitchFamily="18" charset="0"/>
                <a:cs typeface="Times New Roman" panose="02020603050405020304" pitchFamily="18" charset="0"/>
              </a:rPr>
              <a:t>m</a:t>
            </a:r>
            <a:r>
              <a:rPr lang="en-US" sz="1400" spc="10" dirty="0">
                <a:ea typeface="Times New Roman" panose="02020603050405020304" pitchFamily="18" charset="0"/>
                <a:cs typeface="Times New Roman" panose="02020603050405020304" pitchFamily="18" charset="0"/>
              </a:rPr>
              <a:t>u</a:t>
            </a:r>
            <a:r>
              <a:rPr lang="en-US" sz="1400" dirty="0">
                <a:ea typeface="Times New Roman" panose="02020603050405020304" pitchFamily="18" charset="0"/>
                <a:cs typeface="Times New Roman" panose="02020603050405020304" pitchFamily="18" charset="0"/>
              </a:rPr>
              <a:t>n</a:t>
            </a:r>
            <a:r>
              <a:rPr lang="en-US" sz="1400" spc="-5" dirty="0">
                <a:ea typeface="Times New Roman" panose="02020603050405020304" pitchFamily="18" charset="0"/>
                <a:cs typeface="Times New Roman" panose="02020603050405020304" pitchFamily="18" charset="0"/>
              </a:rPr>
              <a:t>i</a:t>
            </a:r>
            <a:r>
              <a:rPr lang="en-US" sz="1400" dirty="0">
                <a:ea typeface="Times New Roman" panose="02020603050405020304" pitchFamily="18" charset="0"/>
                <a:cs typeface="Times New Roman" panose="02020603050405020304" pitchFamily="18" charset="0"/>
              </a:rPr>
              <a:t>zation</a:t>
            </a:r>
            <a:r>
              <a:rPr lang="en-US" sz="1400" spc="1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is</a:t>
            </a:r>
            <a:r>
              <a:rPr lang="en-US" sz="1400" spc="190" dirty="0">
                <a:ea typeface="Times New Roman" panose="02020603050405020304" pitchFamily="18" charset="0"/>
                <a:cs typeface="Times New Roman" panose="02020603050405020304" pitchFamily="18" charset="0"/>
              </a:rPr>
              <a:t> </a:t>
            </a:r>
            <a:r>
              <a:rPr lang="en-US" sz="1400" spc="-5" dirty="0">
                <a:ea typeface="Times New Roman" panose="02020603050405020304" pitchFamily="18" charset="0"/>
                <a:cs typeface="Times New Roman" panose="02020603050405020304" pitchFamily="18" charset="0"/>
              </a:rPr>
              <a:t>c</a:t>
            </a:r>
            <a:r>
              <a:rPr lang="en-US" sz="1400" dirty="0">
                <a:ea typeface="Times New Roman" panose="02020603050405020304" pitchFamily="18" charset="0"/>
                <a:cs typeface="Times New Roman" panose="02020603050405020304" pitchFamily="18" charset="0"/>
              </a:rPr>
              <a:t>ontraindicated</a:t>
            </a:r>
            <a:r>
              <a:rPr lang="en-US" sz="1400" spc="1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or</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there</a:t>
            </a:r>
            <a:r>
              <a:rPr lang="en-US" sz="1400" spc="17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exists</a:t>
            </a:r>
            <a:r>
              <a:rPr lang="en-US" sz="1400" spc="17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a:t>
            </a:r>
            <a:r>
              <a:rPr lang="en-US" sz="1400" spc="19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specif</a:t>
            </a:r>
            <a:r>
              <a:rPr lang="en-US" sz="1400" spc="5" dirty="0">
                <a:ea typeface="Times New Roman" panose="02020603050405020304" pitchFamily="18" charset="0"/>
                <a:cs typeface="Times New Roman" panose="02020603050405020304" pitchFamily="18" charset="0"/>
              </a:rPr>
              <a:t>i</a:t>
            </a:r>
            <a:r>
              <a:rPr lang="en-US" sz="1400" dirty="0">
                <a:ea typeface="Times New Roman" panose="02020603050405020304" pitchFamily="18" charset="0"/>
                <a:cs typeface="Times New Roman" panose="02020603050405020304" pitchFamily="18" charset="0"/>
              </a:rPr>
              <a:t>c precaution</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a:t>
            </a:r>
            <a:r>
              <a:rPr lang="en-US" sz="1400" spc="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particular</a:t>
            </a:r>
            <a:r>
              <a:rPr lang="en-US" sz="1400" spc="-1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vaccine. </a:t>
            </a:r>
            <a:r>
              <a:rPr lang="en-US" sz="1400" spc="30" dirty="0">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The</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Immunization</a:t>
            </a:r>
            <a:r>
              <a:rPr lang="en-US" sz="1400" b="1" spc="-30" dirty="0">
                <a:solidFill>
                  <a:srgbClr val="FF0000"/>
                </a:solidFill>
                <a:ea typeface="Times New Roman" panose="02020603050405020304" pitchFamily="18" charset="0"/>
                <a:cs typeface="Times New Roman" panose="02020603050405020304" pitchFamily="18" charset="0"/>
              </a:rPr>
              <a:t> </a:t>
            </a:r>
            <a:r>
              <a:rPr lang="en-US" sz="1400" b="1" spc="-5" dirty="0">
                <a:solidFill>
                  <a:srgbClr val="FF0000"/>
                </a:solidFill>
                <a:ea typeface="Times New Roman" panose="02020603050405020304" pitchFamily="18" charset="0"/>
                <a:cs typeface="Times New Roman" panose="02020603050405020304" pitchFamily="18" charset="0"/>
              </a:rPr>
              <a:t>O</a:t>
            </a:r>
            <a:r>
              <a:rPr lang="en-US" sz="1400" b="1" dirty="0">
                <a:solidFill>
                  <a:srgbClr val="FF0000"/>
                </a:solidFill>
                <a:ea typeface="Times New Roman" panose="02020603050405020304" pitchFamily="18" charset="0"/>
                <a:cs typeface="Times New Roman" panose="02020603050405020304" pitchFamily="18" charset="0"/>
              </a:rPr>
              <a:t>fficer</a:t>
            </a:r>
            <a:r>
              <a:rPr lang="en-US" sz="1400" b="1" spc="5" dirty="0">
                <a:solidFill>
                  <a:srgbClr val="FF0000"/>
                </a:solidFill>
                <a:ea typeface="Times New Roman" panose="02020603050405020304" pitchFamily="18" charset="0"/>
                <a:cs typeface="Times New Roman" panose="02020603050405020304" pitchFamily="18" charset="0"/>
              </a:rPr>
              <a:t>’</a:t>
            </a:r>
            <a:r>
              <a:rPr lang="en-US" sz="1400" b="1" dirty="0">
                <a:solidFill>
                  <a:srgbClr val="FF0000"/>
                </a:solidFill>
                <a:ea typeface="Times New Roman" panose="02020603050405020304" pitchFamily="18" charset="0"/>
                <a:cs typeface="Times New Roman" panose="02020603050405020304" pitchFamily="18" charset="0"/>
              </a:rPr>
              <a:t>s</a:t>
            </a:r>
            <a:r>
              <a:rPr lang="en-US" sz="1400" b="1" spc="-1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dec</a:t>
            </a:r>
            <a:r>
              <a:rPr lang="en-US" sz="1400" b="1" spc="5" dirty="0">
                <a:solidFill>
                  <a:srgbClr val="FF0000"/>
                </a:solidFill>
                <a:ea typeface="Times New Roman" panose="02020603050405020304" pitchFamily="18" charset="0"/>
                <a:cs typeface="Times New Roman" panose="02020603050405020304" pitchFamily="18" charset="0"/>
              </a:rPr>
              <a:t>i</a:t>
            </a:r>
            <a:r>
              <a:rPr lang="en-US" sz="1400" b="1" dirty="0">
                <a:solidFill>
                  <a:srgbClr val="FF0000"/>
                </a:solidFill>
                <a:ea typeface="Times New Roman" panose="02020603050405020304" pitchFamily="18" charset="0"/>
                <a:cs typeface="Times New Roman" panose="02020603050405020304" pitchFamily="18" charset="0"/>
              </a:rPr>
              <a:t>sion</a:t>
            </a:r>
            <a:r>
              <a:rPr lang="en-US" sz="1400" b="1" spc="-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on</a:t>
            </a:r>
            <a:r>
              <a:rPr lang="en-US" sz="1400" b="1" spc="2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a</a:t>
            </a:r>
            <a:r>
              <a:rPr lang="en-US" sz="1400" b="1" spc="2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request </a:t>
            </a:r>
            <a:r>
              <a:rPr lang="en-US" sz="1400" dirty="0">
                <a:ea typeface="Times New Roman" panose="02020603050405020304" pitchFamily="18" charset="0"/>
                <a:cs typeface="Times New Roman" panose="02020603050405020304" pitchFamily="18" charset="0"/>
              </a:rPr>
              <a:t>for</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an</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ex</a:t>
            </a:r>
            <a:r>
              <a:rPr lang="en-US" sz="1400" spc="5" dirty="0">
                <a:ea typeface="Times New Roman" panose="02020603050405020304" pitchFamily="18" charset="0"/>
                <a:cs typeface="Times New Roman" panose="02020603050405020304" pitchFamily="18" charset="0"/>
              </a:rPr>
              <a:t>e</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ption</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 the</a:t>
            </a:r>
            <a:r>
              <a:rPr lang="en-US" sz="1400" spc="5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co</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pulsory</a:t>
            </a:r>
            <a:r>
              <a:rPr lang="en-US" sz="1400" spc="1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im</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uniza</a:t>
            </a:r>
            <a:r>
              <a:rPr lang="en-US" sz="1400" spc="5" dirty="0">
                <a:ea typeface="Times New Roman" panose="02020603050405020304" pitchFamily="18" charset="0"/>
                <a:cs typeface="Times New Roman" panose="02020603050405020304" pitchFamily="18" charset="0"/>
              </a:rPr>
              <a:t>t</a:t>
            </a:r>
            <a:r>
              <a:rPr lang="en-US" sz="1400" dirty="0">
                <a:ea typeface="Times New Roman" panose="02020603050405020304" pitchFamily="18" charset="0"/>
                <a:cs typeface="Times New Roman" panose="02020603050405020304" pitchFamily="18" charset="0"/>
              </a:rPr>
              <a:t>ion requirements</a:t>
            </a:r>
            <a:r>
              <a:rPr lang="en-US" sz="1400" spc="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a:t>
            </a:r>
            <a:r>
              <a:rPr lang="en-US" sz="1400" spc="5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this</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section</a:t>
            </a:r>
            <a:r>
              <a:rPr lang="en-US" sz="1400" spc="25" dirty="0">
                <a:ea typeface="Times New Roman" panose="02020603050405020304" pitchFamily="18" charset="0"/>
                <a:cs typeface="Times New Roman" panose="02020603050405020304" pitchFamily="18" charset="0"/>
              </a:rPr>
              <a:t> </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ay</a:t>
            </a:r>
            <a:r>
              <a:rPr lang="en-US" sz="1400" spc="4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be</a:t>
            </a:r>
            <a:r>
              <a:rPr lang="en-US" sz="1400" spc="4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appealed</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a:t>
            </a:r>
            <a:r>
              <a:rPr lang="en-US" sz="1400" spc="4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4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State</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Health</a:t>
            </a:r>
            <a:r>
              <a:rPr lang="en-US" sz="1400" spc="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Office</a:t>
            </a:r>
            <a:r>
              <a:rPr lang="en-US" sz="1400" spc="5" dirty="0">
                <a:ea typeface="Times New Roman" panose="02020603050405020304" pitchFamily="18" charset="0"/>
                <a:cs typeface="Times New Roman" panose="02020603050405020304" pitchFamily="18" charset="0"/>
              </a:rPr>
              <a:t>r</a:t>
            </a:r>
            <a:r>
              <a:rPr lang="en-US" sz="1400" dirty="0">
                <a:ea typeface="Times New Roman" panose="02020603050405020304" pitchFamily="18" charset="0"/>
                <a:cs typeface="Times New Roman" panose="02020603050405020304" pitchFamily="18" charset="0"/>
              </a:rPr>
              <a:t>. The</a:t>
            </a:r>
            <a:r>
              <a:rPr lang="en-US" sz="1400" spc="-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final</a:t>
            </a:r>
            <a:r>
              <a:rPr lang="en-US" sz="1400" spc="-3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det</a:t>
            </a:r>
            <a:r>
              <a:rPr lang="en-US" sz="1400" spc="5" dirty="0">
                <a:ea typeface="Times New Roman" panose="02020603050405020304" pitchFamily="18" charset="0"/>
                <a:cs typeface="Times New Roman" panose="02020603050405020304" pitchFamily="18" charset="0"/>
              </a:rPr>
              <a:t>er</a:t>
            </a:r>
            <a:r>
              <a:rPr lang="en-US" sz="1400" spc="-10" dirty="0">
                <a:ea typeface="Times New Roman" panose="02020603050405020304" pitchFamily="18" charset="0"/>
                <a:cs typeface="Times New Roman" panose="02020603050405020304" pitchFamily="18" charset="0"/>
              </a:rPr>
              <a:t>m</a:t>
            </a:r>
            <a:r>
              <a:rPr lang="en-US" sz="1400" dirty="0">
                <a:ea typeface="Times New Roman" panose="02020603050405020304" pitchFamily="18" charset="0"/>
                <a:cs typeface="Times New Roman" panose="02020603050405020304" pitchFamily="18" charset="0"/>
              </a:rPr>
              <a:t>ination</a:t>
            </a:r>
            <a:r>
              <a:rPr lang="en-US" sz="1400" spc="-7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State</a:t>
            </a:r>
            <a:r>
              <a:rPr lang="en-US" sz="1400" spc="-30" dirty="0">
                <a:ea typeface="Times New Roman" panose="02020603050405020304" pitchFamily="18" charset="0"/>
                <a:cs typeface="Times New Roman" panose="02020603050405020304" pitchFamily="18" charset="0"/>
              </a:rPr>
              <a:t> </a:t>
            </a:r>
            <a:r>
              <a:rPr lang="en-US" sz="1400" spc="5" dirty="0">
                <a:ea typeface="Times New Roman" panose="02020603050405020304" pitchFamily="18" charset="0"/>
                <a:cs typeface="Times New Roman" panose="02020603050405020304" pitchFamily="18" charset="0"/>
              </a:rPr>
              <a:t>H</a:t>
            </a:r>
            <a:r>
              <a:rPr lang="en-US" sz="1400" dirty="0">
                <a:ea typeface="Times New Roman" panose="02020603050405020304" pitchFamily="18" charset="0"/>
                <a:cs typeface="Times New Roman" panose="02020603050405020304" pitchFamily="18" charset="0"/>
              </a:rPr>
              <a:t>ea</a:t>
            </a:r>
            <a:r>
              <a:rPr lang="en-US" sz="1400" spc="5" dirty="0">
                <a:ea typeface="Times New Roman" panose="02020603050405020304" pitchFamily="18" charset="0"/>
                <a:cs typeface="Times New Roman" panose="02020603050405020304" pitchFamily="18" charset="0"/>
              </a:rPr>
              <a:t>l</a:t>
            </a:r>
            <a:r>
              <a:rPr lang="en-US" sz="1400" dirty="0">
                <a:ea typeface="Times New Roman" panose="02020603050405020304" pitchFamily="18" charset="0"/>
                <a:cs typeface="Times New Roman" panose="02020603050405020304" pitchFamily="18" charset="0"/>
              </a:rPr>
              <a:t>th</a:t>
            </a:r>
            <a:r>
              <a:rPr lang="en-US" sz="1400" spc="-4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Officer</a:t>
            </a:r>
            <a:r>
              <a:rPr lang="en-US" sz="1400" spc="-4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is</a:t>
            </a:r>
            <a:r>
              <a:rPr lang="en-US" sz="1400" spc="-1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subject</a:t>
            </a:r>
            <a:r>
              <a:rPr lang="en-US" sz="1400" spc="-4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a:t>
            </a:r>
            <a:r>
              <a:rPr lang="en-US" sz="1400" spc="-1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right</a:t>
            </a:r>
            <a:r>
              <a:rPr lang="en-US" sz="1400" spc="-3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of</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appeal</a:t>
            </a:r>
            <a:r>
              <a:rPr lang="en-US" sz="1400" spc="-4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pursuant</a:t>
            </a:r>
            <a:r>
              <a:rPr lang="en-US" sz="1400" spc="-5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to</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the</a:t>
            </a:r>
            <a:r>
              <a:rPr lang="en-US" sz="1400" spc="-2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provisio</a:t>
            </a:r>
            <a:r>
              <a:rPr lang="en-US" sz="1400" spc="-5" dirty="0">
                <a:ea typeface="Times New Roman" panose="02020603050405020304" pitchFamily="18" charset="0"/>
                <a:cs typeface="Times New Roman" panose="02020603050405020304" pitchFamily="18" charset="0"/>
              </a:rPr>
              <a:t>n</a:t>
            </a:r>
            <a:r>
              <a:rPr lang="en-US" sz="1400" dirty="0">
                <a:ea typeface="Times New Roman" panose="02020603050405020304" pitchFamily="18" charset="0"/>
                <a:cs typeface="Times New Roman" panose="02020603050405020304" pitchFamily="18" charset="0"/>
              </a:rPr>
              <a:t>s of</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W.</a:t>
            </a:r>
            <a:r>
              <a:rPr lang="en-US" sz="1400" spc="3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Va.</a:t>
            </a:r>
            <a:r>
              <a:rPr lang="en-US" sz="1400" spc="3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C</a:t>
            </a:r>
            <a:r>
              <a:rPr lang="en-US" sz="1400" spc="-5" dirty="0">
                <a:ea typeface="Times New Roman" panose="02020603050405020304" pitchFamily="18" charset="0"/>
                <a:cs typeface="Times New Roman" panose="02020603050405020304" pitchFamily="18" charset="0"/>
              </a:rPr>
              <a:t>o</a:t>
            </a:r>
            <a:r>
              <a:rPr lang="en-US" sz="1400" dirty="0">
                <a:ea typeface="Times New Roman" panose="02020603050405020304" pitchFamily="18" charset="0"/>
                <a:cs typeface="Times New Roman" panose="02020603050405020304" pitchFamily="18" charset="0"/>
              </a:rPr>
              <a:t>de</a:t>
            </a:r>
            <a:r>
              <a:rPr lang="en-US" sz="1400" spc="20"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§29A-5</a:t>
            </a:r>
            <a:r>
              <a:rPr lang="en-US" sz="1400" spc="-5" dirty="0">
                <a:ea typeface="Times New Roman" panose="02020603050405020304" pitchFamily="18" charset="0"/>
                <a:cs typeface="Times New Roman" panose="02020603050405020304" pitchFamily="18" charset="0"/>
              </a:rPr>
              <a:t>-</a:t>
            </a:r>
            <a:r>
              <a:rPr lang="en-US" sz="1400" dirty="0">
                <a:ea typeface="Times New Roman" panose="02020603050405020304" pitchFamily="18" charset="0"/>
                <a:cs typeface="Times New Roman" panose="02020603050405020304" pitchFamily="18" charset="0"/>
              </a:rPr>
              <a:t>1</a:t>
            </a:r>
            <a:r>
              <a:rPr lang="en-US" sz="1400" spc="-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et.</a:t>
            </a:r>
            <a:r>
              <a:rPr lang="en-US" sz="1400" spc="35" dirty="0">
                <a:ea typeface="Times New Roman" panose="02020603050405020304" pitchFamily="18" charset="0"/>
                <a:cs typeface="Times New Roman" panose="02020603050405020304" pitchFamily="18" charset="0"/>
              </a:rPr>
              <a:t> </a:t>
            </a:r>
            <a:r>
              <a:rPr lang="en-US" sz="1400" dirty="0">
                <a:ea typeface="Times New Roman" panose="02020603050405020304" pitchFamily="18" charset="0"/>
                <a:cs typeface="Times New Roman" panose="02020603050405020304" pitchFamily="18" charset="0"/>
              </a:rPr>
              <a:t>seq. </a:t>
            </a:r>
            <a:r>
              <a:rPr lang="en-US" sz="1400" spc="65" dirty="0">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The</a:t>
            </a:r>
            <a:r>
              <a:rPr lang="en-US" sz="1400" b="1" spc="30" dirty="0">
                <a:solidFill>
                  <a:srgbClr val="FF0000"/>
                </a:solidFill>
                <a:ea typeface="Times New Roman" panose="02020603050405020304" pitchFamily="18" charset="0"/>
                <a:cs typeface="Times New Roman" panose="02020603050405020304" pitchFamily="18" charset="0"/>
              </a:rPr>
              <a:t> </a:t>
            </a:r>
            <a:r>
              <a:rPr lang="en-US" sz="1400" b="1" spc="-5" dirty="0">
                <a:solidFill>
                  <a:srgbClr val="FF0000"/>
                </a:solidFill>
                <a:ea typeface="Times New Roman" panose="02020603050405020304" pitchFamily="18" charset="0"/>
                <a:cs typeface="Times New Roman" panose="02020603050405020304" pitchFamily="18" charset="0"/>
              </a:rPr>
              <a:t>i</a:t>
            </a:r>
            <a:r>
              <a:rPr lang="en-US" sz="1400" b="1" dirty="0">
                <a:solidFill>
                  <a:srgbClr val="FF0000"/>
                </a:solidFill>
                <a:ea typeface="Times New Roman" panose="02020603050405020304" pitchFamily="18" charset="0"/>
                <a:cs typeface="Times New Roman" panose="02020603050405020304" pitchFamily="18" charset="0"/>
              </a:rPr>
              <a:t>mmunization</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record</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shall</a:t>
            </a:r>
            <a:r>
              <a:rPr lang="en-US" sz="1400" b="1" spc="25" dirty="0">
                <a:solidFill>
                  <a:srgbClr val="FF0000"/>
                </a:solidFill>
                <a:ea typeface="Times New Roman" panose="02020603050405020304" pitchFamily="18" charset="0"/>
                <a:cs typeface="Times New Roman" panose="02020603050405020304" pitchFamily="18" charset="0"/>
              </a:rPr>
              <a:t> </a:t>
            </a:r>
            <a:r>
              <a:rPr lang="en-US" sz="1400" b="1" spc="-5" dirty="0">
                <a:solidFill>
                  <a:srgbClr val="FF0000"/>
                </a:solidFill>
                <a:ea typeface="Times New Roman" panose="02020603050405020304" pitchFamily="18" charset="0"/>
                <a:cs typeface="Times New Roman" panose="02020603050405020304" pitchFamily="18" charset="0"/>
              </a:rPr>
              <a:t>b</a:t>
            </a:r>
            <a:r>
              <a:rPr lang="en-US" sz="1400" b="1" dirty="0">
                <a:solidFill>
                  <a:srgbClr val="FF0000"/>
                </a:solidFill>
                <a:ea typeface="Times New Roman" panose="02020603050405020304" pitchFamily="18" charset="0"/>
                <a:cs typeface="Times New Roman" panose="02020603050405020304" pitchFamily="18" charset="0"/>
              </a:rPr>
              <a:t>e</a:t>
            </a:r>
            <a:r>
              <a:rPr lang="en-US" sz="1400" b="1" spc="3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a</a:t>
            </a:r>
            <a:r>
              <a:rPr lang="en-US" sz="1400" b="1" spc="4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public</a:t>
            </a:r>
            <a:r>
              <a:rPr lang="en-US" sz="1400" b="1" spc="1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health</a:t>
            </a:r>
            <a:r>
              <a:rPr lang="en-US" sz="1400" b="1" spc="2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record</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to</a:t>
            </a:r>
            <a:r>
              <a:rPr lang="en-US" sz="1400" b="1" spc="3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be</a:t>
            </a:r>
            <a:r>
              <a:rPr lang="en-US" sz="1400" b="1" spc="3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entered and</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reviewed</a:t>
            </a:r>
            <a:r>
              <a:rPr lang="en-US" sz="1400" b="1" spc="-4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annual</a:t>
            </a:r>
            <a:r>
              <a:rPr lang="en-US" sz="1400" b="1" spc="-5" dirty="0">
                <a:solidFill>
                  <a:srgbClr val="FF0000"/>
                </a:solidFill>
                <a:ea typeface="Times New Roman" panose="02020603050405020304" pitchFamily="18" charset="0"/>
                <a:cs typeface="Times New Roman" panose="02020603050405020304" pitchFamily="18" charset="0"/>
              </a:rPr>
              <a:t>l</a:t>
            </a:r>
            <a:r>
              <a:rPr lang="en-US" sz="1400" b="1" dirty="0">
                <a:solidFill>
                  <a:srgbClr val="FF0000"/>
                </a:solidFill>
                <a:ea typeface="Times New Roman" panose="02020603050405020304" pitchFamily="18" charset="0"/>
                <a:cs typeface="Times New Roman" panose="02020603050405020304" pitchFamily="18" charset="0"/>
              </a:rPr>
              <a:t>y</a:t>
            </a:r>
            <a:r>
              <a:rPr lang="en-US" sz="1400" b="1" spc="-30"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i</a:t>
            </a:r>
            <a:r>
              <a:rPr lang="en-US" sz="1400" b="1" spc="-5" dirty="0">
                <a:solidFill>
                  <a:srgbClr val="FF0000"/>
                </a:solidFill>
                <a:ea typeface="Times New Roman" panose="02020603050405020304" pitchFamily="18" charset="0"/>
                <a:cs typeface="Times New Roman" panose="02020603050405020304" pitchFamily="18" charset="0"/>
              </a:rPr>
              <a:t>n</a:t>
            </a:r>
            <a:r>
              <a:rPr lang="en-US" sz="1400" b="1" dirty="0">
                <a:solidFill>
                  <a:srgbClr val="FF0000"/>
                </a:solidFill>
                <a:ea typeface="Times New Roman" panose="02020603050405020304" pitchFamily="18" charset="0"/>
                <a:cs typeface="Times New Roman" panose="02020603050405020304" pitchFamily="18" charset="0"/>
              </a:rPr>
              <a:t>to</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the</a:t>
            </a:r>
            <a:r>
              <a:rPr lang="en-US" sz="1400" b="1" spc="-15" dirty="0">
                <a:solidFill>
                  <a:srgbClr val="FF0000"/>
                </a:solidFill>
                <a:ea typeface="Times New Roman" panose="02020603050405020304" pitchFamily="18" charset="0"/>
                <a:cs typeface="Times New Roman" panose="02020603050405020304" pitchFamily="18" charset="0"/>
              </a:rPr>
              <a:t> </a:t>
            </a:r>
            <a:r>
              <a:rPr lang="en-US" sz="1400" b="1" dirty="0">
                <a:solidFill>
                  <a:srgbClr val="FF0000"/>
                </a:solidFill>
                <a:ea typeface="Times New Roman" panose="02020603050405020304" pitchFamily="18" charset="0"/>
                <a:cs typeface="Times New Roman" panose="02020603050405020304" pitchFamily="18" charset="0"/>
              </a:rPr>
              <a:t>WVSIIS.</a:t>
            </a:r>
            <a:endParaRPr lang="en-US" sz="1400" b="1" dirty="0">
              <a:solidFill>
                <a:srgbClr val="FF0000"/>
              </a:solidFill>
              <a:ea typeface="Calibri" panose="020F0502020204030204" pitchFamily="34" charset="0"/>
              <a:cs typeface="Times New Roman" panose="02020603050405020304" pitchFamily="18" charset="0"/>
            </a:endParaRPr>
          </a:p>
          <a:p>
            <a:pPr marL="0" marR="0" indent="0">
              <a:lnSpc>
                <a:spcPts val="1200"/>
              </a:lnSpc>
              <a:spcBef>
                <a:spcPts val="85"/>
              </a:spcBef>
              <a:spcAft>
                <a:spcPts val="0"/>
              </a:spcAft>
              <a:buNone/>
            </a:pPr>
            <a:r>
              <a:rPr lang="en-US" sz="1400" dirty="0">
                <a:ea typeface="Calibri" panose="020F0502020204030204" pitchFamily="34" charset="0"/>
                <a:cs typeface="Times New Roman" panose="02020603050405020304" pitchFamily="18" charset="0"/>
              </a:rPr>
              <a:t> </a:t>
            </a:r>
            <a:endParaRPr lang="en-US" sz="1400" dirty="0" smtClean="0">
              <a:ea typeface="Calibri" panose="020F0502020204030204" pitchFamily="34" charset="0"/>
              <a:cs typeface="Times New Roman" panose="02020603050405020304" pitchFamily="18" charset="0"/>
            </a:endParaRPr>
          </a:p>
          <a:p>
            <a:pPr marL="0" indent="0" algn="just">
              <a:buNone/>
            </a:pPr>
            <a:endParaRPr lang="en-US" sz="1400" dirty="0">
              <a:cs typeface="Times New Roman" panose="02020603050405020304" pitchFamily="18" charset="0"/>
            </a:endParaRPr>
          </a:p>
        </p:txBody>
      </p:sp>
    </p:spTree>
    <p:extLst>
      <p:ext uri="{BB962C8B-B14F-4D97-AF65-F5344CB8AC3E}">
        <p14:creationId xmlns:p14="http://schemas.microsoft.com/office/powerpoint/2010/main" val="18828077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712" y="708025"/>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533400" y="5868988"/>
            <a:ext cx="1209675" cy="779696"/>
          </a:xfrm>
          <a:prstGeom prst="rect">
            <a:avLst/>
          </a:prstGeom>
        </p:spPr>
      </p:pic>
      <p:sp>
        <p:nvSpPr>
          <p:cNvPr id="9" name="Content Placeholder 8"/>
          <p:cNvSpPr>
            <a:spLocks noGrp="1"/>
          </p:cNvSpPr>
          <p:nvPr>
            <p:ph sz="half" idx="2"/>
          </p:nvPr>
        </p:nvSpPr>
        <p:spPr>
          <a:xfrm>
            <a:off x="276225" y="2057400"/>
            <a:ext cx="8867775" cy="3822701"/>
          </a:xfrm>
        </p:spPr>
        <p:txBody>
          <a:bodyPr>
            <a:noAutofit/>
          </a:bodyPr>
          <a:lstStyle/>
          <a:p>
            <a:pPr marL="0" marR="0" indent="0" algn="just">
              <a:lnSpc>
                <a:spcPct val="115000"/>
              </a:lnSpc>
              <a:spcBef>
                <a:spcPts val="0"/>
              </a:spcBef>
              <a:spcAft>
                <a:spcPts val="0"/>
              </a:spcAft>
              <a:buNone/>
            </a:pPr>
            <a:r>
              <a:rPr lang="en-US" sz="1400" b="1" dirty="0">
                <a:ea typeface="Times New Roman" panose="02020603050405020304" pitchFamily="18" charset="0"/>
                <a:cs typeface="Times New Roman" panose="02020603050405020304" pitchFamily="18" charset="0"/>
              </a:rPr>
              <a:t>§126</a:t>
            </a:r>
            <a:r>
              <a:rPr lang="en-US" sz="1400" b="1" spc="-5" dirty="0">
                <a:ea typeface="Times New Roman" panose="02020603050405020304" pitchFamily="18" charset="0"/>
                <a:cs typeface="Times New Roman" panose="02020603050405020304" pitchFamily="18" charset="0"/>
              </a:rPr>
              <a:t>-</a:t>
            </a:r>
            <a:r>
              <a:rPr lang="en-US" sz="1400" b="1" dirty="0">
                <a:ea typeface="Times New Roman" panose="02020603050405020304" pitchFamily="18" charset="0"/>
                <a:cs typeface="Times New Roman" panose="02020603050405020304" pitchFamily="18" charset="0"/>
              </a:rPr>
              <a:t>51-6.  Disease</a:t>
            </a:r>
            <a:r>
              <a:rPr lang="en-US" sz="1400" b="1" spc="-35" dirty="0">
                <a:ea typeface="Times New Roman" panose="02020603050405020304" pitchFamily="18" charset="0"/>
                <a:cs typeface="Times New Roman" panose="02020603050405020304" pitchFamily="18" charset="0"/>
              </a:rPr>
              <a:t> </a:t>
            </a:r>
            <a:r>
              <a:rPr lang="en-US" sz="1400" b="1" spc="5" dirty="0">
                <a:ea typeface="Times New Roman" panose="02020603050405020304" pitchFamily="18" charset="0"/>
                <a:cs typeface="Times New Roman" panose="02020603050405020304" pitchFamily="18" charset="0"/>
              </a:rPr>
              <a:t>P</a:t>
            </a:r>
            <a:r>
              <a:rPr lang="en-US" sz="1400" b="1" dirty="0">
                <a:ea typeface="Times New Roman" panose="02020603050405020304" pitchFamily="18" charset="0"/>
                <a:cs typeface="Times New Roman" panose="02020603050405020304" pitchFamily="18" charset="0"/>
              </a:rPr>
              <a:t>re</a:t>
            </a:r>
            <a:r>
              <a:rPr lang="en-US" sz="1400" b="1" spc="10" dirty="0">
                <a:ea typeface="Times New Roman" panose="02020603050405020304" pitchFamily="18" charset="0"/>
                <a:cs typeface="Times New Roman" panose="02020603050405020304" pitchFamily="18" charset="0"/>
              </a:rPr>
              <a:t>v</a:t>
            </a:r>
            <a:r>
              <a:rPr lang="en-US" sz="1400" b="1" dirty="0">
                <a:ea typeface="Times New Roman" panose="02020603050405020304" pitchFamily="18" charset="0"/>
                <a:cs typeface="Times New Roman" panose="02020603050405020304" pitchFamily="18" charset="0"/>
              </a:rPr>
              <a:t>ention</a:t>
            </a:r>
            <a:r>
              <a:rPr lang="en-US" sz="1400" b="1" spc="-5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Measures</a:t>
            </a:r>
            <a:r>
              <a:rPr lang="en-US" sz="1400" b="1" spc="-4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through</a:t>
            </a:r>
            <a:r>
              <a:rPr lang="en-US" sz="1400" b="1" spc="-4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Immun</a:t>
            </a:r>
            <a:r>
              <a:rPr lang="en-US" sz="1400" b="1" spc="5" dirty="0">
                <a:ea typeface="Times New Roman" panose="02020603050405020304" pitchFamily="18" charset="0"/>
                <a:cs typeface="Times New Roman" panose="02020603050405020304" pitchFamily="18" charset="0"/>
              </a:rPr>
              <a:t>i</a:t>
            </a:r>
            <a:r>
              <a:rPr lang="en-US" sz="1400" b="1" spc="-5" dirty="0">
                <a:ea typeface="Times New Roman" panose="02020603050405020304" pitchFamily="18" charset="0"/>
                <a:cs typeface="Times New Roman" panose="02020603050405020304" pitchFamily="18" charset="0"/>
              </a:rPr>
              <a:t>z</a:t>
            </a:r>
            <a:r>
              <a:rPr lang="en-US" sz="1400" b="1" spc="5" dirty="0">
                <a:ea typeface="Times New Roman" panose="02020603050405020304" pitchFamily="18" charset="0"/>
                <a:cs typeface="Times New Roman" panose="02020603050405020304" pitchFamily="18" charset="0"/>
              </a:rPr>
              <a:t>a</a:t>
            </a:r>
            <a:r>
              <a:rPr lang="en-US" sz="1400" b="1" dirty="0">
                <a:ea typeface="Times New Roman" panose="02020603050405020304" pitchFamily="18" charset="0"/>
                <a:cs typeface="Times New Roman" panose="02020603050405020304" pitchFamily="18" charset="0"/>
              </a:rPr>
              <a:t>tions.</a:t>
            </a:r>
            <a:endParaRPr lang="en-US" sz="1400" dirty="0">
              <a:ea typeface="Calibri" panose="020F0502020204030204" pitchFamily="34" charset="0"/>
              <a:cs typeface="Times New Roman" panose="02020603050405020304" pitchFamily="18" charset="0"/>
            </a:endParaRPr>
          </a:p>
          <a:p>
            <a:pPr marL="0" marR="0" indent="0">
              <a:lnSpc>
                <a:spcPts val="1200"/>
              </a:lnSpc>
              <a:spcBef>
                <a:spcPts val="60"/>
              </a:spcBef>
              <a:spcAft>
                <a:spcPts val="0"/>
              </a:spcAft>
              <a:buNone/>
            </a:pPr>
            <a:r>
              <a:rPr lang="en-US" sz="1400" dirty="0">
                <a:ea typeface="Calibri" panose="020F0502020204030204" pitchFamily="34" charset="0"/>
                <a:cs typeface="Times New Roman" panose="02020603050405020304" pitchFamily="18" charset="0"/>
              </a:rPr>
              <a:t> </a:t>
            </a:r>
          </a:p>
          <a:p>
            <a:pPr marL="0" marR="0" indent="0">
              <a:lnSpc>
                <a:spcPts val="1200"/>
              </a:lnSpc>
              <a:spcBef>
                <a:spcPts val="85"/>
              </a:spcBef>
              <a:spcAft>
                <a:spcPts val="0"/>
              </a:spcAft>
              <a:buNone/>
            </a:pPr>
            <a:r>
              <a:rPr lang="en-US" sz="1400" dirty="0">
                <a:ea typeface="Calibri" panose="020F0502020204030204" pitchFamily="34" charset="0"/>
                <a:cs typeface="Times New Roman" panose="02020603050405020304" pitchFamily="18" charset="0"/>
              </a:rPr>
              <a:t> </a:t>
            </a:r>
            <a:endParaRPr lang="en-US" sz="1400" dirty="0" smtClean="0">
              <a:ea typeface="Calibri" panose="020F0502020204030204" pitchFamily="34" charset="0"/>
              <a:cs typeface="Times New Roman" panose="02020603050405020304" pitchFamily="18" charset="0"/>
            </a:endParaRPr>
          </a:p>
          <a:p>
            <a:pPr marL="76200" marR="0" indent="0" algn="just">
              <a:lnSpc>
                <a:spcPts val="1260"/>
              </a:lnSpc>
              <a:spcBef>
                <a:spcPts val="0"/>
              </a:spcBef>
              <a:spcAft>
                <a:spcPts val="0"/>
              </a:spcAft>
              <a:buNone/>
            </a:pPr>
            <a:r>
              <a:rPr lang="en-US" sz="1400" dirty="0">
                <a:latin typeface="Times New Roman" panose="02020603050405020304" pitchFamily="18" charset="0"/>
                <a:ea typeface="Times New Roman" panose="02020603050405020304" pitchFamily="18" charset="0"/>
                <a:cs typeface="Times New Roman" panose="02020603050405020304" pitchFamily="18" charset="0"/>
              </a:rPr>
              <a:t>6.2. </a:t>
            </a:r>
            <a:r>
              <a:rPr lang="en-US" sz="1400" spc="10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All</a:t>
            </a:r>
            <a:r>
              <a:rPr lang="en-US" sz="14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children</a:t>
            </a:r>
            <a:r>
              <a:rPr lang="en-US" sz="14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entering</a:t>
            </a:r>
            <a:r>
              <a:rPr lang="en-US" sz="14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Pre-K,</a:t>
            </a:r>
            <a:r>
              <a:rPr lang="en-US" sz="1400" b="1" spc="2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kinderga</a:t>
            </a:r>
            <a:r>
              <a:rPr lang="en-US" sz="14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ten </a:t>
            </a:r>
            <a:r>
              <a:rPr lang="en-US" sz="14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400" b="1" spc="4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any</a:t>
            </a:r>
            <a:r>
              <a:rPr lang="en-US" sz="1400" b="1" spc="4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West</a:t>
            </a:r>
            <a:r>
              <a:rPr lang="en-US" sz="1400" b="1" spc="3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Virginia</a:t>
            </a:r>
            <a:r>
              <a:rPr lang="en-US" sz="14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pu</a:t>
            </a:r>
            <a:r>
              <a:rPr lang="en-US" sz="14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lic</a:t>
            </a:r>
            <a:r>
              <a:rPr lang="en-US" sz="14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school</a:t>
            </a:r>
            <a:r>
              <a:rPr lang="en-US" sz="1400" b="1" spc="2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for</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h</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first</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ti</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 </a:t>
            </a:r>
            <a:r>
              <a:rPr lang="en-US" sz="1400" b="1" u="sng" spc="-1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a:t>
            </a:r>
            <a:r>
              <a:rPr lang="en-US" sz="1400" b="1" u="sng" spc="1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u</a:t>
            </a:r>
            <a:r>
              <a:rPr lang="en-US" sz="1400"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st</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have</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unizations</a:t>
            </a:r>
            <a:r>
              <a:rPr lang="en-US" sz="1400" spc="-1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and</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show</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pro</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o</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upon</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enrol</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l</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ment</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as</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defined</a:t>
            </a:r>
            <a:r>
              <a:rPr lang="en-US" sz="1400" spc="-7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by</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Code</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§16-3-4</a:t>
            </a:r>
            <a:r>
              <a:rPr lang="en-US" sz="1400" spc="-7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and</a:t>
            </a:r>
            <a:r>
              <a:rPr lang="en-US" sz="1400" spc="1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 64CSR95.</a:t>
            </a:r>
            <a:r>
              <a:rPr lang="en-US" sz="1400" spc="1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All</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Pre-K</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students</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shall</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also</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meet</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requirements</a:t>
            </a:r>
            <a:r>
              <a:rPr lang="en-US" sz="1400" spc="-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found</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i</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n</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1</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2</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6CSR28,</a:t>
            </a:r>
            <a:r>
              <a:rPr lang="en-US" sz="1400" spc="-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WVBE</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Policy</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2</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5</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25,</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West Virginia’s</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Universal</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Access</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Quality</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Early</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ducation</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S</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y</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ste</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ts val="1200"/>
              </a:lnSpc>
              <a:spcBef>
                <a:spcPts val="90"/>
              </a:spcBef>
              <a:spcAft>
                <a:spcPts val="0"/>
              </a:spcAft>
              <a:buNone/>
            </a:pPr>
            <a:r>
              <a:rPr lang="en-US" sz="1600" dirty="0">
                <a:latin typeface="Calibri" panose="020F0502020204030204" pitchFamily="34" charset="0"/>
                <a:ea typeface="Calibri" panose="020F0502020204030204" pitchFamily="34" charset="0"/>
                <a:cs typeface="Times New Roman" panose="02020603050405020304" pitchFamily="18" charset="0"/>
              </a:rPr>
              <a:t> </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76200" marR="0" indent="0" algn="just">
              <a:lnSpc>
                <a:spcPct val="97000"/>
              </a:lnSpc>
              <a:spcBef>
                <a:spcPts val="0"/>
              </a:spcBef>
              <a:spcAft>
                <a:spcPts val="0"/>
              </a:spcAft>
              <a:buNone/>
            </a:pPr>
            <a:r>
              <a:rPr lang="en-US" sz="1400" dirty="0">
                <a:latin typeface="Times New Roman" panose="02020603050405020304" pitchFamily="18" charset="0"/>
                <a:ea typeface="Times New Roman" panose="02020603050405020304" pitchFamily="18" charset="0"/>
                <a:cs typeface="Times New Roman" panose="02020603050405020304" pitchFamily="18" charset="0"/>
              </a:rPr>
              <a:t>6.3.  B</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ginning</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i</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n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t</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h</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school</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y</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ear</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2012</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20</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1</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3,</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t</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wo</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additional</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vaccine</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require</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ents</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sha</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l</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l</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be added</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for students</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entering</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7th</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n</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1</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2</a:t>
            </a:r>
            <a:r>
              <a:rPr lang="en-US" sz="800" spc="-5" dirty="0">
                <a:latin typeface="Times New Roman" panose="02020603050405020304" pitchFamily="18" charset="0"/>
                <a:ea typeface="Times New Roman" panose="02020603050405020304" pitchFamily="18" charset="0"/>
                <a:cs typeface="Times New Roman" panose="02020603050405020304" pitchFamily="18" charset="0"/>
              </a:rPr>
              <a:t>t</a:t>
            </a:r>
            <a:r>
              <a:rPr lang="en-US" sz="800" dirty="0">
                <a:latin typeface="Times New Roman" panose="02020603050405020304" pitchFamily="18" charset="0"/>
                <a:ea typeface="Times New Roman" panose="02020603050405020304" pitchFamily="18" charset="0"/>
                <a:cs typeface="Times New Roman" panose="02020603050405020304" pitchFamily="18" charset="0"/>
              </a:rPr>
              <a:t>h</a:t>
            </a:r>
            <a:r>
              <a:rPr lang="en-US" sz="8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grades,</a:t>
            </a:r>
            <a:r>
              <a:rPr lang="en-US" sz="1400" spc="-8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accordance</a:t>
            </a:r>
            <a:r>
              <a:rPr lang="en-US" sz="1400" spc="-1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with</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guidance</a:t>
            </a:r>
            <a:r>
              <a:rPr lang="en-US" sz="1400" spc="-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from</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6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Advisory</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Com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ittee on</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unization</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Practices</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(ACIP)</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and</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revised</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rule of</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Bureau,</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64CSR95).</a:t>
            </a:r>
            <a:r>
              <a:rPr lang="en-US" sz="1400" spc="2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Proof</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of</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Tdap</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and</a:t>
            </a:r>
            <a:r>
              <a:rPr lang="en-US" sz="1400" b="1" spc="9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Meningococcal</a:t>
            </a:r>
            <a:r>
              <a:rPr lang="en-US" sz="1400" b="1" spc="4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vaccinations</a:t>
            </a:r>
            <a:r>
              <a:rPr lang="en-US" sz="1400" b="1" spc="5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shall</a:t>
            </a:r>
            <a:r>
              <a:rPr lang="en-US" sz="1400" spc="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be</a:t>
            </a:r>
            <a:r>
              <a:rPr lang="en-US" sz="1400" spc="1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presented</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upon</a:t>
            </a:r>
            <a:r>
              <a:rPr lang="en-US" sz="1400" spc="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r</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y</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400" spc="9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7</a:t>
            </a:r>
            <a:r>
              <a:rPr lang="en-US" sz="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 </a:t>
            </a:r>
            <a:r>
              <a:rPr lang="en-US" sz="8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and</a:t>
            </a:r>
            <a:r>
              <a:rPr lang="en-US" sz="1400" b="1" spc="9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14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a:t>
            </a:r>
            <a:r>
              <a:rPr lang="en-US" sz="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 </a:t>
            </a:r>
            <a:r>
              <a:rPr lang="en-US" sz="8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grade</a:t>
            </a:r>
            <a:r>
              <a:rPr lang="en-US" sz="1400" b="1" spc="8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as</a:t>
            </a:r>
            <a:r>
              <a:rPr lang="en-US" sz="1400" spc="1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indicated</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a:t>
            </a:r>
            <a:r>
              <a:rPr lang="en-US" sz="1400" spc="10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and W.</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o</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de</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1</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6-3-4,</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a:t>
            </a:r>
            <a:r>
              <a:rPr lang="en-US" sz="1400" spc="5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6</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4</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CSR95,</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nt</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erpretive</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Rule,</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Immunization Requi</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r</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ents and Rec</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o</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mmendations</a:t>
            </a:r>
            <a:r>
              <a:rPr lang="en-US" sz="1400" spc="-8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for</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New</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School</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n</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terers.</a:t>
            </a:r>
            <a:r>
              <a:rPr lang="en-US" sz="1400" spc="2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I</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uniz</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tion</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records</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for</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each</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student</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entering</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grades</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7</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and 12</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shall</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be</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ex</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ined</a:t>
            </a:r>
            <a:r>
              <a:rPr lang="en-US" sz="1400" spc="-6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for</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age</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appropriate</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doses</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of</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th</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ese</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two</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v</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c</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ines.</a:t>
            </a:r>
            <a:r>
              <a:rPr lang="en-US" sz="1400" spc="19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information</a:t>
            </a:r>
            <a:r>
              <a:rPr lang="en-US" sz="1400" spc="-7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shall</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be</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ente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re</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 into</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WVSIIS</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order</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ensure</a:t>
            </a:r>
            <a:r>
              <a:rPr lang="en-US" sz="14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that</a:t>
            </a:r>
            <a:r>
              <a:rPr lang="en-US" sz="14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u</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pdated</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imm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u</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nization infor</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ation</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is</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readily</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available</a:t>
            </a:r>
            <a:r>
              <a:rPr lang="en-US" sz="14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400" spc="5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health officials</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in</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event of</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co</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mmunicable</a:t>
            </a:r>
            <a:r>
              <a:rPr lang="en-US" sz="14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disea</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s</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outbreak</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that</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pre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sen</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ts</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an</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i</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mminent</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danger</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students</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or other</a:t>
            </a:r>
            <a:r>
              <a:rPr lang="en-US" sz="14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e</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mbe</a:t>
            </a:r>
            <a:r>
              <a:rPr lang="en-US" sz="1400" spc="5" dirty="0">
                <a:latin typeface="Times New Roman" panose="02020603050405020304" pitchFamily="18" charset="0"/>
                <a:ea typeface="Times New Roman" panose="02020603050405020304" pitchFamily="18" charset="0"/>
                <a:cs typeface="Times New Roman" panose="02020603050405020304" pitchFamily="18" charset="0"/>
              </a:rPr>
              <a:t>r</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s</a:t>
            </a:r>
            <a:r>
              <a:rPr lang="en-US" sz="14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of</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the</a:t>
            </a:r>
            <a:r>
              <a:rPr lang="en-US" sz="14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com</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unit</a:t>
            </a:r>
            <a:r>
              <a:rPr lang="en-US" sz="1400" spc="10" dirty="0">
                <a:latin typeface="Times New Roman" panose="02020603050405020304" pitchFamily="18" charset="0"/>
                <a:ea typeface="Times New Roman" panose="02020603050405020304" pitchFamily="18" charset="0"/>
                <a:cs typeface="Times New Roman" panose="02020603050405020304" pitchFamily="18" charset="0"/>
              </a:rPr>
              <a:t>y</a:t>
            </a:r>
            <a:r>
              <a:rPr lang="en-US" sz="1400" dirty="0">
                <a:latin typeface="Times New Roman" panose="02020603050405020304" pitchFamily="18" charset="0"/>
                <a:ea typeface="Times New Roman" panose="02020603050405020304" pitchFamily="18" charset="0"/>
                <a:cs typeface="Times New Roman" panose="02020603050405020304" pitchFamily="18" charset="0"/>
              </a:rPr>
              <a:t>.</a:t>
            </a:r>
            <a:endParaRPr lang="en-US" sz="1400" dirty="0">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en-US" sz="1400" dirty="0">
              <a:cs typeface="Times New Roman" panose="02020603050405020304" pitchFamily="18" charset="0"/>
            </a:endParaRPr>
          </a:p>
        </p:txBody>
      </p:sp>
    </p:spTree>
    <p:extLst>
      <p:ext uri="{BB962C8B-B14F-4D97-AF65-F5344CB8AC3E}">
        <p14:creationId xmlns:p14="http://schemas.microsoft.com/office/powerpoint/2010/main" val="42589960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8712" y="708025"/>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533400" y="5868988"/>
            <a:ext cx="1209675" cy="779696"/>
          </a:xfrm>
          <a:prstGeom prst="rect">
            <a:avLst/>
          </a:prstGeom>
        </p:spPr>
      </p:pic>
      <p:sp>
        <p:nvSpPr>
          <p:cNvPr id="9" name="Content Placeholder 8"/>
          <p:cNvSpPr>
            <a:spLocks noGrp="1"/>
          </p:cNvSpPr>
          <p:nvPr>
            <p:ph sz="half" idx="2"/>
          </p:nvPr>
        </p:nvSpPr>
        <p:spPr>
          <a:xfrm>
            <a:off x="276225" y="2057400"/>
            <a:ext cx="8867775" cy="3822701"/>
          </a:xfrm>
        </p:spPr>
        <p:txBody>
          <a:bodyPr>
            <a:noAutofit/>
          </a:bodyPr>
          <a:lstStyle/>
          <a:p>
            <a:pPr marL="0" marR="0" indent="0" algn="just">
              <a:lnSpc>
                <a:spcPct val="115000"/>
              </a:lnSpc>
              <a:spcBef>
                <a:spcPts val="0"/>
              </a:spcBef>
              <a:spcAft>
                <a:spcPts val="0"/>
              </a:spcAft>
              <a:buNone/>
            </a:pPr>
            <a:r>
              <a:rPr lang="en-US" sz="1400" b="1" dirty="0">
                <a:ea typeface="Times New Roman" panose="02020603050405020304" pitchFamily="18" charset="0"/>
                <a:cs typeface="Times New Roman" panose="02020603050405020304" pitchFamily="18" charset="0"/>
              </a:rPr>
              <a:t>§126</a:t>
            </a:r>
            <a:r>
              <a:rPr lang="en-US" sz="1400" b="1" spc="-5" dirty="0">
                <a:ea typeface="Times New Roman" panose="02020603050405020304" pitchFamily="18" charset="0"/>
                <a:cs typeface="Times New Roman" panose="02020603050405020304" pitchFamily="18" charset="0"/>
              </a:rPr>
              <a:t>-</a:t>
            </a:r>
            <a:r>
              <a:rPr lang="en-US" sz="1400" b="1" dirty="0">
                <a:ea typeface="Times New Roman" panose="02020603050405020304" pitchFamily="18" charset="0"/>
                <a:cs typeface="Times New Roman" panose="02020603050405020304" pitchFamily="18" charset="0"/>
              </a:rPr>
              <a:t>51-6.  Disease</a:t>
            </a:r>
            <a:r>
              <a:rPr lang="en-US" sz="1400" b="1" spc="-35" dirty="0">
                <a:ea typeface="Times New Roman" panose="02020603050405020304" pitchFamily="18" charset="0"/>
                <a:cs typeface="Times New Roman" panose="02020603050405020304" pitchFamily="18" charset="0"/>
              </a:rPr>
              <a:t> </a:t>
            </a:r>
            <a:r>
              <a:rPr lang="en-US" sz="1400" b="1" spc="5" dirty="0">
                <a:ea typeface="Times New Roman" panose="02020603050405020304" pitchFamily="18" charset="0"/>
                <a:cs typeface="Times New Roman" panose="02020603050405020304" pitchFamily="18" charset="0"/>
              </a:rPr>
              <a:t>P</a:t>
            </a:r>
            <a:r>
              <a:rPr lang="en-US" sz="1400" b="1" dirty="0">
                <a:ea typeface="Times New Roman" panose="02020603050405020304" pitchFamily="18" charset="0"/>
                <a:cs typeface="Times New Roman" panose="02020603050405020304" pitchFamily="18" charset="0"/>
              </a:rPr>
              <a:t>re</a:t>
            </a:r>
            <a:r>
              <a:rPr lang="en-US" sz="1400" b="1" spc="10" dirty="0">
                <a:ea typeface="Times New Roman" panose="02020603050405020304" pitchFamily="18" charset="0"/>
                <a:cs typeface="Times New Roman" panose="02020603050405020304" pitchFamily="18" charset="0"/>
              </a:rPr>
              <a:t>v</a:t>
            </a:r>
            <a:r>
              <a:rPr lang="en-US" sz="1400" b="1" dirty="0">
                <a:ea typeface="Times New Roman" panose="02020603050405020304" pitchFamily="18" charset="0"/>
                <a:cs typeface="Times New Roman" panose="02020603050405020304" pitchFamily="18" charset="0"/>
              </a:rPr>
              <a:t>ention</a:t>
            </a:r>
            <a:r>
              <a:rPr lang="en-US" sz="1400" b="1" spc="-5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Measures</a:t>
            </a:r>
            <a:r>
              <a:rPr lang="en-US" sz="1400" b="1" spc="-45"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through</a:t>
            </a:r>
            <a:r>
              <a:rPr lang="en-US" sz="1400" b="1" spc="-40" dirty="0">
                <a:ea typeface="Times New Roman" panose="02020603050405020304" pitchFamily="18" charset="0"/>
                <a:cs typeface="Times New Roman" panose="02020603050405020304" pitchFamily="18" charset="0"/>
              </a:rPr>
              <a:t> </a:t>
            </a:r>
            <a:r>
              <a:rPr lang="en-US" sz="1400" b="1" dirty="0">
                <a:ea typeface="Times New Roman" panose="02020603050405020304" pitchFamily="18" charset="0"/>
                <a:cs typeface="Times New Roman" panose="02020603050405020304" pitchFamily="18" charset="0"/>
              </a:rPr>
              <a:t>Immun</a:t>
            </a:r>
            <a:r>
              <a:rPr lang="en-US" sz="1400" b="1" spc="5" dirty="0">
                <a:ea typeface="Times New Roman" panose="02020603050405020304" pitchFamily="18" charset="0"/>
                <a:cs typeface="Times New Roman" panose="02020603050405020304" pitchFamily="18" charset="0"/>
              </a:rPr>
              <a:t>i</a:t>
            </a:r>
            <a:r>
              <a:rPr lang="en-US" sz="1400" b="1" spc="-5" dirty="0">
                <a:ea typeface="Times New Roman" panose="02020603050405020304" pitchFamily="18" charset="0"/>
                <a:cs typeface="Times New Roman" panose="02020603050405020304" pitchFamily="18" charset="0"/>
              </a:rPr>
              <a:t>z</a:t>
            </a:r>
            <a:r>
              <a:rPr lang="en-US" sz="1400" b="1" spc="5" dirty="0">
                <a:ea typeface="Times New Roman" panose="02020603050405020304" pitchFamily="18" charset="0"/>
                <a:cs typeface="Times New Roman" panose="02020603050405020304" pitchFamily="18" charset="0"/>
              </a:rPr>
              <a:t>a</a:t>
            </a:r>
            <a:r>
              <a:rPr lang="en-US" sz="1400" b="1" dirty="0">
                <a:ea typeface="Times New Roman" panose="02020603050405020304" pitchFamily="18" charset="0"/>
                <a:cs typeface="Times New Roman" panose="02020603050405020304" pitchFamily="18" charset="0"/>
              </a:rPr>
              <a:t>tions.</a:t>
            </a:r>
            <a:endParaRPr lang="en-US" sz="1400" dirty="0">
              <a:ea typeface="Calibri" panose="020F0502020204030204" pitchFamily="34" charset="0"/>
              <a:cs typeface="Times New Roman" panose="02020603050405020304" pitchFamily="18" charset="0"/>
            </a:endParaRPr>
          </a:p>
          <a:p>
            <a:pPr marL="0" marR="0" indent="0">
              <a:lnSpc>
                <a:spcPts val="1200"/>
              </a:lnSpc>
              <a:spcBef>
                <a:spcPts val="60"/>
              </a:spcBef>
              <a:spcAft>
                <a:spcPts val="0"/>
              </a:spcAft>
              <a:buNone/>
            </a:pPr>
            <a:r>
              <a:rPr lang="en-US" sz="1400" dirty="0">
                <a:ea typeface="Calibri" panose="020F0502020204030204" pitchFamily="34" charset="0"/>
                <a:cs typeface="Times New Roman" panose="02020603050405020304" pitchFamily="18" charset="0"/>
              </a:rPr>
              <a:t> </a:t>
            </a:r>
          </a:p>
          <a:p>
            <a:pPr marL="0" marR="0" indent="0">
              <a:lnSpc>
                <a:spcPts val="1200"/>
              </a:lnSpc>
              <a:spcBef>
                <a:spcPts val="85"/>
              </a:spcBef>
              <a:spcAft>
                <a:spcPts val="0"/>
              </a:spcAft>
              <a:buNone/>
            </a:pPr>
            <a:r>
              <a:rPr lang="en-US" sz="1400" dirty="0">
                <a:ea typeface="Calibri" panose="020F0502020204030204" pitchFamily="34" charset="0"/>
                <a:cs typeface="Times New Roman" panose="02020603050405020304" pitchFamily="18" charset="0"/>
              </a:rPr>
              <a:t> </a:t>
            </a:r>
            <a:endParaRPr lang="en-US" sz="1400" dirty="0" smtClean="0">
              <a:ea typeface="Calibri" panose="020F0502020204030204" pitchFamily="34" charset="0"/>
              <a:cs typeface="Times New Roman" panose="02020603050405020304" pitchFamily="18" charset="0"/>
            </a:endParaRPr>
          </a:p>
          <a:p>
            <a:pPr marL="76200" marR="0" indent="0" algn="just">
              <a:lnSpc>
                <a:spcPct val="99000"/>
              </a:lnSpc>
              <a:spcBef>
                <a:spcPts val="0"/>
              </a:spcBef>
              <a:spcAft>
                <a:spcPts val="0"/>
              </a:spcAft>
              <a:buNone/>
            </a:pPr>
            <a:r>
              <a:rPr lang="en-US" sz="1800" dirty="0">
                <a:latin typeface="Times New Roman" panose="02020603050405020304" pitchFamily="18" charset="0"/>
                <a:ea typeface="Times New Roman" panose="02020603050405020304" pitchFamily="18" charset="0"/>
                <a:cs typeface="Times New Roman" panose="02020603050405020304" pitchFamily="18" charset="0"/>
              </a:rPr>
              <a:t>6.4.  C</a:t>
            </a:r>
            <a:r>
              <a:rPr lang="en-US" sz="1800" spc="-5" dirty="0">
                <a:latin typeface="Times New Roman" panose="02020603050405020304" pitchFamily="18" charset="0"/>
                <a:ea typeface="Times New Roman" panose="02020603050405020304" pitchFamily="18" charset="0"/>
                <a:cs typeface="Times New Roman" panose="02020603050405020304" pitchFamily="18" charset="0"/>
              </a:rPr>
              <a:t>o</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un</a:t>
            </a:r>
            <a:r>
              <a:rPr lang="en-US" sz="1800" spc="-5" dirty="0">
                <a:latin typeface="Times New Roman" panose="02020603050405020304" pitchFamily="18" charset="0"/>
                <a:ea typeface="Times New Roman" panose="02020603050405020304" pitchFamily="18" charset="0"/>
                <a:cs typeface="Times New Roman" panose="02020603050405020304" pitchFamily="18" charset="0"/>
              </a:rPr>
              <a:t>t</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y</a:t>
            </a:r>
            <a:r>
              <a:rPr lang="en-US" sz="18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boards</a:t>
            </a:r>
            <a:r>
              <a:rPr lang="en-US" sz="18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of</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ed</a:t>
            </a:r>
            <a:r>
              <a:rPr lang="en-US" sz="1800" spc="-5" dirty="0">
                <a:latin typeface="Times New Roman" panose="02020603050405020304" pitchFamily="18" charset="0"/>
                <a:ea typeface="Times New Roman" panose="02020603050405020304" pitchFamily="18" charset="0"/>
                <a:cs typeface="Times New Roman" panose="02020603050405020304" pitchFamily="18" charset="0"/>
              </a:rPr>
              <a:t>u</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cation</a:t>
            </a:r>
            <a:r>
              <a:rPr lang="en-US" sz="18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b="1" u="sng"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should</a:t>
            </a:r>
            <a:r>
              <a:rPr lang="en-US" sz="18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consider</a:t>
            </a:r>
            <a:r>
              <a:rPr lang="en-US" sz="1800" b="1" spc="-3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pr</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iding</a:t>
            </a:r>
            <a:r>
              <a:rPr lang="en-US" sz="1800" b="1" spc="-4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one</a:t>
            </a:r>
            <a:r>
              <a:rPr lang="en-US" sz="1800" b="1" spc="-1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edit</a:t>
            </a:r>
            <a:r>
              <a:rPr lang="en-US" sz="1800" b="1" spc="-2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hour</a:t>
            </a:r>
            <a:r>
              <a:rPr lang="en-US" sz="1800" b="1" spc="-2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of</a:t>
            </a:r>
            <a:r>
              <a:rPr lang="en-US" sz="1800" b="1" spc="-1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community</a:t>
            </a:r>
            <a:r>
              <a:rPr lang="en-US" sz="1800" b="1" spc="-4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se</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vice</a:t>
            </a:r>
            <a:r>
              <a:rPr lang="en-US" sz="18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 students</a:t>
            </a:r>
            <a:r>
              <a:rPr lang="en-US" sz="1800" b="1" spc="-3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in</a:t>
            </a:r>
            <a:r>
              <a:rPr lang="en-US" sz="1800" b="1" spc="-1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gh</a:t>
            </a:r>
            <a:r>
              <a:rPr lang="en-US" sz="18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school</a:t>
            </a:r>
            <a:r>
              <a:rPr lang="en-US" sz="18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f</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8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obtaining</a:t>
            </a:r>
            <a:r>
              <a:rPr lang="en-US" sz="1800" b="1" spc="-4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and</a:t>
            </a:r>
            <a:r>
              <a:rPr lang="en-US" sz="1800" b="1" spc="-1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showing</a:t>
            </a:r>
            <a:r>
              <a:rPr lang="en-US" sz="1800" b="1" spc="-3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p</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r</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oof</a:t>
            </a:r>
            <a:r>
              <a:rPr lang="en-US" sz="1800" b="1" spc="-2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of</a:t>
            </a:r>
            <a:r>
              <a:rPr lang="en-US" sz="1800" b="1" spc="-1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their</a:t>
            </a:r>
            <a:r>
              <a:rPr lang="en-US" sz="18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annual</a:t>
            </a:r>
            <a:r>
              <a:rPr lang="en-US" sz="1800" b="1" spc="-3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influen</a:t>
            </a:r>
            <a:r>
              <a:rPr lang="en-US" sz="1800" b="1" spc="-5"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z</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a:t>
            </a:r>
            <a:r>
              <a:rPr lang="en-US" sz="1800" b="1" spc="-4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(flu)</a:t>
            </a:r>
            <a:r>
              <a:rPr lang="en-US" sz="1800" b="1" spc="-2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vaccination</a:t>
            </a:r>
            <a:r>
              <a:rPr lang="en-US" sz="1800" spc="-5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as</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 great</a:t>
            </a:r>
            <a:r>
              <a:rPr lang="en-US" sz="18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way</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to</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spc="-5" dirty="0">
                <a:latin typeface="Times New Roman" panose="02020603050405020304" pitchFamily="18" charset="0"/>
                <a:ea typeface="Times New Roman" panose="02020603050405020304" pitchFamily="18" charset="0"/>
                <a:cs typeface="Times New Roman" panose="02020603050405020304" pitchFamily="18" charset="0"/>
              </a:rPr>
              <a:t>s</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upport</a:t>
            </a:r>
            <a:r>
              <a:rPr lang="en-US" sz="1800" spc="-4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attendance</a:t>
            </a:r>
            <a:r>
              <a:rPr lang="en-US" sz="18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rates,</a:t>
            </a:r>
            <a:r>
              <a:rPr lang="en-US" sz="1800" spc="-2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acade</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m</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ic</a:t>
            </a:r>
            <a:r>
              <a:rPr lang="en-US" sz="18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s</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u</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ccess,</a:t>
            </a:r>
            <a:r>
              <a:rPr lang="en-US" sz="1800" spc="-3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well</a:t>
            </a:r>
            <a:r>
              <a:rPr lang="en-US" sz="1800" spc="-2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wor</a:t>
            </a:r>
            <a:r>
              <a:rPr lang="en-US" sz="1800" spc="10" dirty="0">
                <a:latin typeface="Times New Roman" panose="02020603050405020304" pitchFamily="18" charset="0"/>
                <a:ea typeface="Times New Roman" panose="02020603050405020304" pitchFamily="18" charset="0"/>
                <a:cs typeface="Times New Roman" panose="02020603050405020304" pitchFamily="18" charset="0"/>
              </a:rPr>
              <a:t>k</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force</a:t>
            </a:r>
            <a:r>
              <a:rPr lang="en-US" sz="1800" spc="-4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and</a:t>
            </a:r>
            <a:r>
              <a:rPr lang="en-US" sz="1800" spc="-15"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overall</a:t>
            </a:r>
            <a:r>
              <a:rPr lang="en-US" sz="1800" spc="-30" dirty="0">
                <a:latin typeface="Times New Roman" panose="02020603050405020304" pitchFamily="18" charset="0"/>
                <a:ea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ea typeface="Times New Roman" panose="02020603050405020304" pitchFamily="18" charset="0"/>
                <a:cs typeface="Times New Roman" panose="02020603050405020304" pitchFamily="18" charset="0"/>
              </a:rPr>
              <a:t>wellness.</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indent="0" algn="just">
              <a:buNone/>
            </a:pPr>
            <a:endParaRPr lang="en-US" sz="1400" dirty="0">
              <a:cs typeface="Times New Roman" panose="02020603050405020304" pitchFamily="18" charset="0"/>
            </a:endParaRPr>
          </a:p>
        </p:txBody>
      </p:sp>
    </p:spTree>
    <p:extLst>
      <p:ext uri="{BB962C8B-B14F-4D97-AF65-F5344CB8AC3E}">
        <p14:creationId xmlns:p14="http://schemas.microsoft.com/office/powerpoint/2010/main" val="2081927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1525" y="804746"/>
            <a:ext cx="7743825" cy="1143000"/>
          </a:xfrm>
        </p:spPr>
        <p:txBody>
          <a:bodyPr/>
          <a:lstStyle/>
          <a:p>
            <a:r>
              <a:rPr lang="en-US" b="1" dirty="0" smtClean="0"/>
              <a:t>Phase-In Plan</a:t>
            </a:r>
            <a:endParaRPr lang="en-US" b="1" dirty="0"/>
          </a:p>
        </p:txBody>
      </p:sp>
      <p:sp>
        <p:nvSpPr>
          <p:cNvPr id="3" name="Content Placeholder 2"/>
          <p:cNvSpPr>
            <a:spLocks noGrp="1"/>
          </p:cNvSpPr>
          <p:nvPr>
            <p:ph idx="1"/>
          </p:nvPr>
        </p:nvSpPr>
        <p:spPr>
          <a:xfrm>
            <a:off x="647700" y="2152650"/>
            <a:ext cx="7981950" cy="4525963"/>
          </a:xfrm>
        </p:spPr>
        <p:txBody>
          <a:bodyPr/>
          <a:lstStyle/>
          <a:p>
            <a:pPr marL="0" lvl="0" indent="0">
              <a:buNone/>
            </a:pPr>
            <a:r>
              <a:rPr lang="en-US" b="1" dirty="0" smtClean="0">
                <a:solidFill>
                  <a:prstClr val="black"/>
                </a:solidFill>
              </a:rPr>
              <a:t>Dental Examination and </a:t>
            </a:r>
            <a:r>
              <a:rPr lang="en-US" b="1" dirty="0" err="1" smtClean="0">
                <a:solidFill>
                  <a:prstClr val="black"/>
                </a:solidFill>
              </a:rPr>
              <a:t>HealthChek</a:t>
            </a:r>
            <a:endParaRPr lang="en-US" b="1" dirty="0">
              <a:solidFill>
                <a:prstClr val="black"/>
              </a:solidFill>
            </a:endParaRPr>
          </a:p>
          <a:p>
            <a:pPr lvl="1"/>
            <a:r>
              <a:rPr lang="en-US" strike="sngStrike" dirty="0">
                <a:solidFill>
                  <a:prstClr val="black"/>
                </a:solidFill>
              </a:rPr>
              <a:t>2015/16 </a:t>
            </a:r>
            <a:r>
              <a:rPr lang="en-US" strike="sngStrike" dirty="0" err="1">
                <a:solidFill>
                  <a:srgbClr val="FF0000"/>
                </a:solidFill>
              </a:rPr>
              <a:t>PreK</a:t>
            </a:r>
            <a:r>
              <a:rPr lang="en-US" strike="sngStrike" dirty="0">
                <a:solidFill>
                  <a:srgbClr val="FF0000"/>
                </a:solidFill>
              </a:rPr>
              <a:t> </a:t>
            </a:r>
            <a:r>
              <a:rPr lang="en-US" strike="sngStrike" dirty="0"/>
              <a:t>and</a:t>
            </a:r>
            <a:r>
              <a:rPr lang="en-US" strike="sngStrike" dirty="0">
                <a:solidFill>
                  <a:srgbClr val="FF0000"/>
                </a:solidFill>
              </a:rPr>
              <a:t> K</a:t>
            </a:r>
          </a:p>
          <a:p>
            <a:pPr lvl="1"/>
            <a:r>
              <a:rPr lang="en-US" strike="sngStrike" dirty="0">
                <a:solidFill>
                  <a:prstClr val="black"/>
                </a:solidFill>
              </a:rPr>
              <a:t>2016/17 </a:t>
            </a:r>
            <a:r>
              <a:rPr lang="en-US" strike="sngStrike" dirty="0" err="1">
                <a:solidFill>
                  <a:prstClr val="black"/>
                </a:solidFill>
              </a:rPr>
              <a:t>PreK</a:t>
            </a:r>
            <a:r>
              <a:rPr lang="en-US" strike="sngStrike" dirty="0">
                <a:solidFill>
                  <a:prstClr val="black"/>
                </a:solidFill>
              </a:rPr>
              <a:t> , K and </a:t>
            </a:r>
            <a:r>
              <a:rPr lang="en-US" strike="sngStrike" dirty="0">
                <a:solidFill>
                  <a:srgbClr val="FF0000"/>
                </a:solidFill>
              </a:rPr>
              <a:t>grade 2</a:t>
            </a:r>
          </a:p>
          <a:p>
            <a:pPr lvl="1"/>
            <a:r>
              <a:rPr lang="en-US" b="1" dirty="0">
                <a:solidFill>
                  <a:srgbClr val="FF0000"/>
                </a:solidFill>
              </a:rPr>
              <a:t>2017/18</a:t>
            </a:r>
            <a:r>
              <a:rPr lang="en-US" dirty="0">
                <a:solidFill>
                  <a:prstClr val="black"/>
                </a:solidFill>
              </a:rPr>
              <a:t> </a:t>
            </a:r>
            <a:r>
              <a:rPr lang="en-US" dirty="0" err="1">
                <a:solidFill>
                  <a:prstClr val="black"/>
                </a:solidFill>
              </a:rPr>
              <a:t>PreK</a:t>
            </a:r>
            <a:r>
              <a:rPr lang="en-US" dirty="0">
                <a:solidFill>
                  <a:prstClr val="black"/>
                </a:solidFill>
              </a:rPr>
              <a:t>, K, grades 2 and </a:t>
            </a:r>
            <a:r>
              <a:rPr lang="en-US" b="1" dirty="0">
                <a:solidFill>
                  <a:srgbClr val="FF0000"/>
                </a:solidFill>
              </a:rPr>
              <a:t>7</a:t>
            </a:r>
          </a:p>
          <a:p>
            <a:pPr lvl="1"/>
            <a:r>
              <a:rPr lang="en-US" dirty="0">
                <a:solidFill>
                  <a:prstClr val="black"/>
                </a:solidFill>
              </a:rPr>
              <a:t>2018/19 </a:t>
            </a:r>
            <a:r>
              <a:rPr lang="en-US" dirty="0" err="1">
                <a:solidFill>
                  <a:prstClr val="black"/>
                </a:solidFill>
              </a:rPr>
              <a:t>PreK</a:t>
            </a:r>
            <a:r>
              <a:rPr lang="en-US" dirty="0">
                <a:solidFill>
                  <a:prstClr val="black"/>
                </a:solidFill>
              </a:rPr>
              <a:t>, K and grades 2, 7 and </a:t>
            </a:r>
            <a:r>
              <a:rPr lang="en-US" dirty="0">
                <a:solidFill>
                  <a:srgbClr val="FF0000"/>
                </a:solidFill>
              </a:rPr>
              <a:t>12</a:t>
            </a:r>
          </a:p>
          <a:p>
            <a:pPr marL="0" indent="0">
              <a:buNone/>
            </a:pPr>
            <a:endParaRPr lang="en-US" dirty="0"/>
          </a:p>
        </p:txBody>
      </p:sp>
      <p:pic>
        <p:nvPicPr>
          <p:cNvPr id="4" name="Content Placeholder 3"/>
          <p:cNvPicPr>
            <a:picLocks noChangeAspect="1"/>
          </p:cNvPicPr>
          <p:nvPr/>
        </p:nvPicPr>
        <p:blipFill>
          <a:blip r:embed="rId2"/>
          <a:stretch>
            <a:fillRect/>
          </a:stretch>
        </p:blipFill>
        <p:spPr>
          <a:xfrm>
            <a:off x="664847" y="5762625"/>
            <a:ext cx="1421128" cy="915988"/>
          </a:xfrm>
          <a:prstGeom prst="rect">
            <a:avLst/>
          </a:prstGeom>
        </p:spPr>
      </p:pic>
    </p:spTree>
    <p:extLst>
      <p:ext uri="{BB962C8B-B14F-4D97-AF65-F5344CB8AC3E}">
        <p14:creationId xmlns:p14="http://schemas.microsoft.com/office/powerpoint/2010/main" val="7049591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4950" y="657225"/>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152400" y="5402263"/>
            <a:ext cx="2009775" cy="1295400"/>
          </a:xfrm>
          <a:prstGeom prst="rect">
            <a:avLst/>
          </a:prstGeom>
        </p:spPr>
      </p:pic>
      <p:sp>
        <p:nvSpPr>
          <p:cNvPr id="9" name="Content Placeholder 8"/>
          <p:cNvSpPr>
            <a:spLocks noGrp="1"/>
          </p:cNvSpPr>
          <p:nvPr>
            <p:ph sz="half" idx="2"/>
          </p:nvPr>
        </p:nvSpPr>
        <p:spPr>
          <a:xfrm>
            <a:off x="152400" y="1617662"/>
            <a:ext cx="8801100" cy="3533887"/>
          </a:xfrm>
        </p:spPr>
        <p:txBody>
          <a:bodyPr>
            <a:normAutofit fontScale="85000" lnSpcReduction="20000"/>
          </a:bodyPr>
          <a:lstStyle/>
          <a:p>
            <a:pPr marL="0" indent="0">
              <a:buNone/>
            </a:pPr>
            <a:r>
              <a:rPr lang="en-US" sz="2400" b="1" dirty="0"/>
              <a:t>§</a:t>
            </a:r>
            <a:r>
              <a:rPr lang="en-US" sz="2400" b="1" dirty="0" smtClean="0"/>
              <a:t>126-51.7</a:t>
            </a:r>
            <a:r>
              <a:rPr lang="en-US" sz="2400" b="1" dirty="0"/>
              <a:t>.  Quality Assurance for School-Based Services</a:t>
            </a:r>
            <a:r>
              <a:rPr lang="en-US" sz="2400" b="1" dirty="0" smtClean="0"/>
              <a:t>.</a:t>
            </a:r>
          </a:p>
          <a:p>
            <a:pPr marL="0" indent="0">
              <a:buNone/>
            </a:pPr>
            <a:endParaRPr lang="en-US" sz="2400" dirty="0"/>
          </a:p>
          <a:p>
            <a:pPr marL="0" indent="0">
              <a:buNone/>
            </a:pPr>
            <a:r>
              <a:rPr lang="en-US" sz="2400" b="1" dirty="0" smtClean="0"/>
              <a:t>Section 7.1</a:t>
            </a:r>
            <a:r>
              <a:rPr lang="en-US" sz="2400" b="1" dirty="0"/>
              <a:t>.  </a:t>
            </a:r>
            <a:r>
              <a:rPr lang="en-US" sz="2400" dirty="0"/>
              <a:t>All community services performed in the school setting should be regular and ongoing services that are </a:t>
            </a:r>
            <a:r>
              <a:rPr lang="en-US" sz="2400" b="1" dirty="0">
                <a:solidFill>
                  <a:srgbClr val="00B0F0"/>
                </a:solidFill>
              </a:rPr>
              <a:t>evidence-based or a promising practice and follow best practices and guidelines.</a:t>
            </a:r>
            <a:r>
              <a:rPr lang="en-US" sz="2400" dirty="0"/>
              <a:t>  The terms regular and ongoing services  as referenced  refer to community services that are provided within the school in an agreed upon manner between the school and community partner(s) which work toward promoting both the academic, health and social service needs of students</a:t>
            </a:r>
            <a:r>
              <a:rPr lang="en-US" sz="2400" dirty="0" smtClean="0"/>
              <a:t>.</a:t>
            </a:r>
          </a:p>
          <a:p>
            <a:pPr marL="0" indent="0">
              <a:buNone/>
            </a:pPr>
            <a:endParaRPr lang="en-US" sz="2400" dirty="0"/>
          </a:p>
          <a:p>
            <a:pPr marL="0" indent="0">
              <a:buNone/>
            </a:pPr>
            <a:r>
              <a:rPr lang="en-US" sz="2400" b="1" dirty="0" smtClean="0"/>
              <a:t>Section 7.1.c</a:t>
            </a:r>
            <a:r>
              <a:rPr lang="en-US" sz="2400" b="1" dirty="0"/>
              <a:t>.</a:t>
            </a:r>
            <a:r>
              <a:rPr lang="en-US" sz="2400" dirty="0"/>
              <a:t>  Oral Health services </a:t>
            </a:r>
            <a:r>
              <a:rPr lang="en-US" sz="2400" b="1" u="sng" dirty="0" smtClean="0">
                <a:solidFill>
                  <a:srgbClr val="FF0000"/>
                </a:solidFill>
              </a:rPr>
              <a:t>shall</a:t>
            </a:r>
            <a:r>
              <a:rPr lang="en-US" sz="2400" dirty="0" smtClean="0"/>
              <a:t> incorporate </a:t>
            </a:r>
            <a:r>
              <a:rPr lang="en-US" sz="2400" dirty="0"/>
              <a:t>the protocols set forth by the WVDHHR-OHP.</a:t>
            </a:r>
          </a:p>
        </p:txBody>
      </p:sp>
    </p:spTree>
    <p:extLst>
      <p:ext uri="{BB962C8B-B14F-4D97-AF65-F5344CB8AC3E}">
        <p14:creationId xmlns:p14="http://schemas.microsoft.com/office/powerpoint/2010/main" val="1703736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a:xfrm>
            <a:off x="673100" y="1958975"/>
            <a:ext cx="5334000" cy="1266825"/>
          </a:xfrm>
        </p:spPr>
        <p:txBody>
          <a:bodyPr/>
          <a:lstStyle/>
          <a:p>
            <a:pPr eaLnBrk="1" hangingPunct="1"/>
            <a:r>
              <a:rPr lang="en-US" altLang="en-US" smtClean="0"/>
              <a:t>Health Check Points in Schools</a:t>
            </a:r>
          </a:p>
        </p:txBody>
      </p:sp>
      <p:sp>
        <p:nvSpPr>
          <p:cNvPr id="16387" name="Subtitle 2"/>
          <p:cNvSpPr>
            <a:spLocks noGrp="1"/>
          </p:cNvSpPr>
          <p:nvPr>
            <p:ph type="subTitle" idx="1"/>
          </p:nvPr>
        </p:nvSpPr>
        <p:spPr>
          <a:xfrm>
            <a:off x="673100" y="3135313"/>
            <a:ext cx="5334000" cy="1412875"/>
          </a:xfrm>
        </p:spPr>
        <p:txBody>
          <a:bodyPr/>
          <a:lstStyle/>
          <a:p>
            <a:pPr eaLnBrk="1" hangingPunct="1">
              <a:spcBef>
                <a:spcPct val="0"/>
              </a:spcBef>
            </a:pPr>
            <a:r>
              <a:rPr lang="en-US" altLang="en-US" smtClean="0"/>
              <a:t>Adolescent Immunizations</a:t>
            </a:r>
          </a:p>
        </p:txBody>
      </p:sp>
      <p:sp>
        <p:nvSpPr>
          <p:cNvPr id="10248" name="Footer Placeholder 3"/>
          <p:cNvSpPr>
            <a:spLocks noGrp="1"/>
          </p:cNvSpPr>
          <p:nvPr>
            <p:ph type="ftr" sz="quarter" idx="17"/>
          </p:nvPr>
        </p:nvSpPr>
        <p:spPr bwMode="auto">
          <a:xfrm>
            <a:off x="673100" y="4632325"/>
            <a:ext cx="5334000" cy="1404938"/>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compatLnSpc="1">
            <a:prstTxWarp prst="textNoShape">
              <a:avLst/>
            </a:prstTxWarp>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 typeface="Arial" charset="0"/>
              <a:buNone/>
              <a:defRPr/>
            </a:pPr>
            <a:r>
              <a:rPr lang="en-US" altLang="en-US" sz="1600" dirty="0">
                <a:solidFill>
                  <a:schemeClr val="bg1"/>
                </a:solidFill>
              </a:rPr>
              <a:t>Jeff Neccuzi, Director</a:t>
            </a:r>
          </a:p>
          <a:p>
            <a:pPr eaLnBrk="1" hangingPunct="1">
              <a:spcBef>
                <a:spcPct val="0"/>
              </a:spcBef>
              <a:buFont typeface="Arial" charset="0"/>
              <a:buNone/>
              <a:defRPr/>
            </a:pPr>
            <a:r>
              <a:rPr lang="en-US" altLang="en-US" sz="1600" dirty="0">
                <a:solidFill>
                  <a:schemeClr val="bg1"/>
                </a:solidFill>
              </a:rPr>
              <a:t>Division of Immunization Services</a:t>
            </a:r>
          </a:p>
          <a:p>
            <a:pPr eaLnBrk="1" hangingPunct="1">
              <a:spcBef>
                <a:spcPct val="0"/>
              </a:spcBef>
              <a:buFont typeface="Arial" charset="0"/>
              <a:buNone/>
              <a:defRPr/>
            </a:pPr>
            <a:r>
              <a:rPr lang="en-US" altLang="en-US" sz="1600" dirty="0">
                <a:solidFill>
                  <a:schemeClr val="bg1"/>
                </a:solidFill>
              </a:rPr>
              <a:t>Bureau for Public Health</a:t>
            </a:r>
          </a:p>
          <a:p>
            <a:pPr eaLnBrk="1" hangingPunct="1">
              <a:spcBef>
                <a:spcPct val="0"/>
              </a:spcBef>
              <a:buFont typeface="Arial" charset="0"/>
              <a:buNone/>
              <a:defRPr/>
            </a:pPr>
            <a:r>
              <a:rPr lang="en-US" altLang="en-US" sz="1600" dirty="0">
                <a:solidFill>
                  <a:schemeClr val="bg1"/>
                </a:solidFill>
              </a:rPr>
              <a:t>October 25, 2016</a:t>
            </a:r>
          </a:p>
          <a:p>
            <a:pPr eaLnBrk="1" hangingPunct="1">
              <a:spcBef>
                <a:spcPct val="0"/>
              </a:spcBef>
              <a:buFont typeface="Arial" charset="0"/>
              <a:buNone/>
              <a:defRPr/>
            </a:pPr>
            <a:endParaRPr lang="en-US" altLang="en-US" sz="1600" dirty="0">
              <a:solidFill>
                <a:schemeClr val="bg1"/>
              </a:solidFill>
            </a:endParaRPr>
          </a:p>
          <a:p>
            <a:pPr eaLnBrk="1" hangingPunct="1">
              <a:spcBef>
                <a:spcPct val="0"/>
              </a:spcBef>
              <a:buFont typeface="Arial" charset="0"/>
              <a:buNone/>
              <a:defRPr/>
            </a:pPr>
            <a:endParaRPr lang="en-US" altLang="en-US" sz="1600" dirty="0">
              <a:solidFill>
                <a:schemeClr val="bg1"/>
              </a:solidFill>
            </a:endParaRPr>
          </a:p>
          <a:p>
            <a:pPr eaLnBrk="1" hangingPunct="1">
              <a:spcBef>
                <a:spcPct val="0"/>
              </a:spcBef>
              <a:buFontTx/>
              <a:buNone/>
              <a:defRPr/>
            </a:pPr>
            <a:endParaRPr lang="en-US" altLang="en-US" sz="1600" dirty="0">
              <a:solidFill>
                <a:schemeClr val="bg1"/>
              </a:solidFill>
            </a:endParaRPr>
          </a:p>
        </p:txBody>
      </p:sp>
      <p:pic>
        <p:nvPicPr>
          <p:cNvPr id="16389" name="Picture 9" descr="A:\IstockPhotos\Lab\test.jpg"/>
          <p:cNvPicPr>
            <a:picLocks noChangeAspect="1" noChangeArrowheads="1"/>
          </p:cNvPicPr>
          <p:nvPr/>
        </p:nvPicPr>
        <p:blipFill>
          <a:blip r:embed="rId2">
            <a:extLst>
              <a:ext uri="{28A0092B-C50C-407E-A947-70E740481C1C}">
                <a14:useLocalDpi xmlns:a14="http://schemas.microsoft.com/office/drawing/2010/main" val="0"/>
              </a:ext>
            </a:extLst>
          </a:blip>
          <a:srcRect t="27478" r="4688" b="8519"/>
          <a:stretch>
            <a:fillRect/>
          </a:stretch>
        </p:blipFill>
        <p:spPr bwMode="auto">
          <a:xfrm>
            <a:off x="6457950" y="3605213"/>
            <a:ext cx="2457450"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10" descr="C:\Users\E035502\AppData\Local\Microsoft\Windows\Temporary Internet Files\Content.Outlook\7J9WVOX0\Eating fruit.jpg"/>
          <p:cNvPicPr>
            <a:picLocks noGrp="1" noChangeAspect="1" noChangeArrowheads="1"/>
          </p:cNvPicPr>
          <p:nvPr>
            <p:ph type="pic" sz="quarter" idx="13"/>
          </p:nvPr>
        </p:nvPicPr>
        <p:blipFill>
          <a:blip r:embed="rId3">
            <a:extLst>
              <a:ext uri="{28A0092B-C50C-407E-A947-70E740481C1C}">
                <a14:useLocalDpi xmlns:a14="http://schemas.microsoft.com/office/drawing/2010/main" val="0"/>
              </a:ext>
            </a:extLst>
          </a:blip>
          <a:srcRect t="424" b="424"/>
          <a:stretch>
            <a:fillRect/>
          </a:stretch>
        </p:blipFill>
        <p:spPr>
          <a:xfrm>
            <a:off x="6457950" y="227013"/>
            <a:ext cx="1447800" cy="960437"/>
          </a:xfrm>
          <a:noFill/>
        </p:spPr>
      </p:pic>
      <p:pic>
        <p:nvPicPr>
          <p:cNvPr id="16391" name="Picture 11" descr="A:\IstockPhotos\Family\Family (2).jpg"/>
          <p:cNvPicPr>
            <a:picLocks noGrp="1" noChangeAspect="1" noChangeArrowheads="1"/>
          </p:cNvPicPr>
          <p:nvPr>
            <p:ph type="pic" sz="quarter" idx="14"/>
          </p:nvPr>
        </p:nvPicPr>
        <p:blipFill>
          <a:blip r:embed="rId4">
            <a:extLst>
              <a:ext uri="{28A0092B-C50C-407E-A947-70E740481C1C}">
                <a14:useLocalDpi xmlns:a14="http://schemas.microsoft.com/office/drawing/2010/main" val="0"/>
              </a:ext>
            </a:extLst>
          </a:blip>
          <a:srcRect l="14352" r="14352"/>
          <a:stretch>
            <a:fillRect/>
          </a:stretch>
        </p:blipFill>
        <p:spPr>
          <a:xfrm>
            <a:off x="7950200" y="227013"/>
            <a:ext cx="965200" cy="960437"/>
          </a:xfrm>
          <a:noFill/>
        </p:spPr>
      </p:pic>
      <p:pic>
        <p:nvPicPr>
          <p:cNvPr id="16392" name="Picture 13" descr="A:\IstockPhotos\West Virginia\iStock_000011257772Medium.jpg"/>
          <p:cNvPicPr>
            <a:picLocks noGrp="1" noChangeAspect="1" noChangeArrowheads="1"/>
          </p:cNvPicPr>
          <p:nvPr>
            <p:ph type="pic" sz="quarter" idx="15"/>
          </p:nvPr>
        </p:nvPicPr>
        <p:blipFill>
          <a:blip r:embed="rId5">
            <a:extLst>
              <a:ext uri="{28A0092B-C50C-407E-A947-70E740481C1C}">
                <a14:useLocalDpi xmlns:a14="http://schemas.microsoft.com/office/drawing/2010/main" val="0"/>
              </a:ext>
            </a:extLst>
          </a:blip>
          <a:srcRect l="14821" r="14821"/>
          <a:stretch>
            <a:fillRect/>
          </a:stretch>
        </p:blipFill>
        <p:spPr>
          <a:xfrm>
            <a:off x="6457950" y="1227138"/>
            <a:ext cx="2457450" cy="2311400"/>
          </a:xfrm>
          <a:noFill/>
        </p:spPr>
      </p:pic>
    </p:spTree>
    <p:extLst>
      <p:ext uri="{BB962C8B-B14F-4D97-AF65-F5344CB8AC3E}">
        <p14:creationId xmlns:p14="http://schemas.microsoft.com/office/powerpoint/2010/main" val="40144054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34950" y="230188"/>
            <a:ext cx="7569200" cy="460375"/>
          </a:xfrm>
        </p:spPr>
        <p:txBody>
          <a:bodyPr/>
          <a:lstStyle/>
          <a:p>
            <a:r>
              <a:rPr lang="en-US" altLang="en-US" sz="2800" smtClean="0"/>
              <a:t>WV Vaccine Requirements for 7</a:t>
            </a:r>
            <a:r>
              <a:rPr lang="en-US" altLang="en-US" sz="2800" baseline="30000" smtClean="0"/>
              <a:t>th</a:t>
            </a:r>
            <a:r>
              <a:rPr lang="en-US" altLang="en-US" sz="2800" smtClean="0"/>
              <a:t> and 12</a:t>
            </a:r>
            <a:r>
              <a:rPr lang="en-US" altLang="en-US" sz="2800" baseline="30000" smtClean="0"/>
              <a:t>th</a:t>
            </a:r>
            <a:r>
              <a:rPr lang="en-US" altLang="en-US" sz="2800" smtClean="0"/>
              <a:t> Graders</a:t>
            </a:r>
          </a:p>
        </p:txBody>
      </p:sp>
      <p:sp>
        <p:nvSpPr>
          <p:cNvPr id="17411" name="Content Placeholder 2"/>
          <p:cNvSpPr>
            <a:spLocks noGrp="1"/>
          </p:cNvSpPr>
          <p:nvPr>
            <p:ph idx="1"/>
          </p:nvPr>
        </p:nvSpPr>
        <p:spPr>
          <a:xfrm>
            <a:off x="457200" y="1101725"/>
            <a:ext cx="8229600" cy="5194300"/>
          </a:xfrm>
        </p:spPr>
        <p:txBody>
          <a:bodyPr/>
          <a:lstStyle/>
          <a:p>
            <a:pPr algn="ctr"/>
            <a:r>
              <a:rPr lang="en-US" altLang="en-US" sz="2000" smtClean="0">
                <a:latin typeface="Arial" panose="020B0604020202020204" pitchFamily="34" charset="0"/>
                <a:cs typeface="Arial" panose="020B0604020202020204" pitchFamily="34" charset="0"/>
              </a:rPr>
              <a:t>7</a:t>
            </a:r>
            <a:r>
              <a:rPr lang="en-US" altLang="en-US" sz="2000" baseline="30000" smtClean="0">
                <a:latin typeface="Arial" panose="020B0604020202020204" pitchFamily="34" charset="0"/>
                <a:cs typeface="Arial" panose="020B0604020202020204" pitchFamily="34" charset="0"/>
              </a:rPr>
              <a:t>th</a:t>
            </a:r>
            <a:r>
              <a:rPr lang="en-US" altLang="en-US" sz="2000" smtClean="0">
                <a:latin typeface="Arial" panose="020B0604020202020204" pitchFamily="34" charset="0"/>
                <a:cs typeface="Arial" panose="020B0604020202020204" pitchFamily="34" charset="0"/>
              </a:rPr>
              <a:t> Grade School Entry Requirement</a:t>
            </a:r>
          </a:p>
          <a:p>
            <a:pPr algn="ctr"/>
            <a:endParaRPr lang="en-US" altLang="en-US" sz="2000" smtClean="0"/>
          </a:p>
          <a:p>
            <a:pPr algn="ctr"/>
            <a:endParaRPr lang="en-US" altLang="en-US" sz="2000" smtClean="0"/>
          </a:p>
          <a:p>
            <a:pPr algn="ctr"/>
            <a:endParaRPr lang="en-US" altLang="en-US" sz="2000" smtClean="0"/>
          </a:p>
          <a:p>
            <a:pPr algn="ctr"/>
            <a:endParaRPr lang="en-US" altLang="en-US" sz="2000" smtClean="0"/>
          </a:p>
          <a:p>
            <a:pPr algn="ctr"/>
            <a:endParaRPr lang="en-US" altLang="en-US" sz="2000" smtClean="0"/>
          </a:p>
          <a:p>
            <a:pPr algn="ctr"/>
            <a:r>
              <a:rPr lang="en-US" altLang="en-US" sz="2000" smtClean="0">
                <a:latin typeface="Arial" panose="020B0604020202020204" pitchFamily="34" charset="0"/>
                <a:cs typeface="Arial" panose="020B0604020202020204" pitchFamily="34" charset="0"/>
              </a:rPr>
              <a:t>12</a:t>
            </a:r>
            <a:r>
              <a:rPr lang="en-US" altLang="en-US" sz="2000" baseline="30000" smtClean="0">
                <a:latin typeface="Arial" panose="020B0604020202020204" pitchFamily="34" charset="0"/>
                <a:cs typeface="Arial" panose="020B0604020202020204" pitchFamily="34" charset="0"/>
              </a:rPr>
              <a:t>th</a:t>
            </a:r>
            <a:r>
              <a:rPr lang="en-US" altLang="en-US" sz="2000" smtClean="0">
                <a:latin typeface="Arial" panose="020B0604020202020204" pitchFamily="34" charset="0"/>
                <a:cs typeface="Arial" panose="020B0604020202020204" pitchFamily="34" charset="0"/>
              </a:rPr>
              <a:t> Grade School Entry Requirement</a:t>
            </a:r>
          </a:p>
          <a:p>
            <a:pPr algn="ctr"/>
            <a:endParaRPr lang="en-US" altLang="en-US" sz="2000" smtClean="0"/>
          </a:p>
          <a:p>
            <a:pPr algn="ctr"/>
            <a:endParaRPr lang="en-US" altLang="en-US" sz="2000" smtClean="0"/>
          </a:p>
          <a:p>
            <a:pPr algn="ctr"/>
            <a:endParaRPr lang="en-US" altLang="en-US" sz="2000" smtClean="0"/>
          </a:p>
          <a:p>
            <a:pPr algn="ctr"/>
            <a:endParaRPr lang="en-US" altLang="en-US" sz="2000" smtClean="0"/>
          </a:p>
          <a:p>
            <a:endParaRPr lang="en-US" altLang="en-US" sz="2000" smtClean="0"/>
          </a:p>
          <a:p>
            <a:endParaRPr lang="en-US" altLang="en-US" sz="2000" smtClean="0"/>
          </a:p>
          <a:p>
            <a:endParaRPr lang="en-US" altLang="en-US" sz="800" smtClean="0"/>
          </a:p>
          <a:p>
            <a:endParaRPr lang="en-US" altLang="en-US" sz="800" smtClean="0"/>
          </a:p>
          <a:p>
            <a:r>
              <a:rPr lang="en-US" altLang="en-US" sz="800" smtClean="0"/>
              <a:t>  </a:t>
            </a:r>
            <a:r>
              <a:rPr lang="en-US" altLang="en-US" sz="1000" b="0" smtClean="0">
                <a:latin typeface="Arial" panose="020B0604020202020204" pitchFamily="34" charset="0"/>
                <a:cs typeface="Arial" panose="020B0604020202020204" pitchFamily="34" charset="0"/>
              </a:rPr>
              <a:t>WV Code §16-3-4 and  64CSR95 </a:t>
            </a:r>
          </a:p>
        </p:txBody>
      </p:sp>
      <p:sp>
        <p:nvSpPr>
          <p:cNvPr id="1741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ABC4F6C-0FDA-4EE2-A6C7-E168008EB557}" type="slidenum">
              <a:rPr lang="en-US" altLang="en-US" sz="1000" smtClean="0">
                <a:solidFill>
                  <a:prstClr val="black"/>
                </a:solidFill>
              </a:rPr>
              <a:pPr>
                <a:spcBef>
                  <a:spcPct val="0"/>
                </a:spcBef>
                <a:buFontTx/>
                <a:buNone/>
              </a:pPr>
              <a:t>18</a:t>
            </a:fld>
            <a:endParaRPr lang="en-US" altLang="en-US" sz="1000" smtClean="0">
              <a:solidFill>
                <a:prstClr val="black"/>
              </a:solidFill>
            </a:endParaRPr>
          </a:p>
        </p:txBody>
      </p:sp>
      <p:graphicFrame>
        <p:nvGraphicFramePr>
          <p:cNvPr id="5" name="Table 4"/>
          <p:cNvGraphicFramePr>
            <a:graphicFrameLocks noGrp="1"/>
          </p:cNvGraphicFramePr>
          <p:nvPr/>
        </p:nvGraphicFramePr>
        <p:xfrm>
          <a:off x="457200" y="1685925"/>
          <a:ext cx="8229600" cy="947738"/>
        </p:xfrm>
        <a:graphic>
          <a:graphicData uri="http://schemas.openxmlformats.org/drawingml/2006/table">
            <a:tbl>
              <a:tblPr firstRow="1" firstCol="1" bandRow="1"/>
              <a:tblGrid>
                <a:gridCol w="2743200">
                  <a:extLst>
                    <a:ext uri="{9D8B030D-6E8A-4147-A177-3AD203B41FA5}">
                      <a16:colId xmlns:a16="http://schemas.microsoft.com/office/drawing/2014/main" xmlns="" val="20000"/>
                    </a:ext>
                  </a:extLst>
                </a:gridCol>
                <a:gridCol w="2743200">
                  <a:extLst>
                    <a:ext uri="{9D8B030D-6E8A-4147-A177-3AD203B41FA5}">
                      <a16:colId xmlns:a16="http://schemas.microsoft.com/office/drawing/2014/main" xmlns="" val="20001"/>
                    </a:ext>
                  </a:extLst>
                </a:gridCol>
                <a:gridCol w="2743200">
                  <a:extLst>
                    <a:ext uri="{9D8B030D-6E8A-4147-A177-3AD203B41FA5}">
                      <a16:colId xmlns:a16="http://schemas.microsoft.com/office/drawing/2014/main" xmlns="" val="20002"/>
                    </a:ext>
                  </a:extLst>
                </a:gridCol>
              </a:tblGrid>
              <a:tr h="189548">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Vaccine</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Requirement</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Provisional Enrollment</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79095">
                <a:tc>
                  <a:txBody>
                    <a:bodyPr/>
                    <a:lstStyle/>
                    <a:p>
                      <a:pPr marL="0" marR="0" algn="ctr">
                        <a:lnSpc>
                          <a:spcPct val="115000"/>
                        </a:lnSpc>
                        <a:spcBef>
                          <a:spcPts val="0"/>
                        </a:spcBef>
                        <a:spcAft>
                          <a:spcPts val="0"/>
                        </a:spcAft>
                      </a:pPr>
                      <a:r>
                        <a:rPr lang="en-US" sz="1000" dirty="0" err="1">
                          <a:effectLst/>
                          <a:latin typeface="Arial" pitchFamily="34" charset="0"/>
                          <a:ea typeface="Calibri"/>
                          <a:cs typeface="Arial" pitchFamily="34" charset="0"/>
                        </a:rPr>
                        <a:t>Tdap</a:t>
                      </a:r>
                      <a:endParaRPr lang="en-US" sz="1000" dirty="0">
                        <a:effectLst/>
                        <a:latin typeface="Arial" pitchFamily="34" charset="0"/>
                        <a:ea typeface="Calibri"/>
                        <a:cs typeface="Arial" pitchFamily="34" charset="0"/>
                      </a:endParaRPr>
                    </a:p>
                    <a:p>
                      <a:pPr marL="0" marR="0" algn="ctr">
                        <a:lnSpc>
                          <a:spcPct val="115000"/>
                        </a:lnSpc>
                        <a:spcBef>
                          <a:spcPts val="0"/>
                        </a:spcBef>
                        <a:spcAft>
                          <a:spcPts val="0"/>
                        </a:spcAft>
                      </a:pPr>
                      <a:r>
                        <a:rPr lang="en-US" sz="1000" dirty="0">
                          <a:effectLst/>
                          <a:latin typeface="Arial" pitchFamily="34" charset="0"/>
                          <a:ea typeface="Calibri"/>
                          <a:cs typeface="Arial" pitchFamily="34" charset="0"/>
                        </a:rPr>
                        <a:t>(tetanus, diphtheria, </a:t>
                      </a:r>
                      <a:r>
                        <a:rPr lang="en-US" sz="1000" dirty="0" err="1">
                          <a:effectLst/>
                          <a:latin typeface="Arial" pitchFamily="34" charset="0"/>
                          <a:ea typeface="Calibri"/>
                          <a:cs typeface="Arial" pitchFamily="34" charset="0"/>
                        </a:rPr>
                        <a:t>acellular</a:t>
                      </a:r>
                      <a:r>
                        <a:rPr lang="en-US" sz="1000" dirty="0">
                          <a:effectLst/>
                          <a:latin typeface="Arial" pitchFamily="34" charset="0"/>
                          <a:ea typeface="Calibri"/>
                          <a:cs typeface="Arial" pitchFamily="34" charset="0"/>
                        </a:rPr>
                        <a:t> pertussis)</a:t>
                      </a: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Proof of booster dose of </a:t>
                      </a:r>
                      <a:r>
                        <a:rPr lang="en-US" sz="1000" dirty="0" err="1">
                          <a:effectLst/>
                          <a:latin typeface="Arial" pitchFamily="34" charset="0"/>
                          <a:ea typeface="Calibri"/>
                          <a:cs typeface="Arial" pitchFamily="34" charset="0"/>
                        </a:rPr>
                        <a:t>Tdap</a:t>
                      </a:r>
                      <a:r>
                        <a:rPr lang="en-US" sz="1000" dirty="0">
                          <a:effectLst/>
                          <a:latin typeface="Arial" pitchFamily="34" charset="0"/>
                          <a:ea typeface="Calibri"/>
                          <a:cs typeface="Arial" pitchFamily="34" charset="0"/>
                        </a:rPr>
                        <a:t> vaccine.</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No provisional enrollment permitted.</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379095">
                <a:tc>
                  <a:txBody>
                    <a:bodyPr/>
                    <a:lstStyle/>
                    <a:p>
                      <a:pPr marL="0" marR="0" algn="ctr">
                        <a:lnSpc>
                          <a:spcPct val="115000"/>
                        </a:lnSpc>
                        <a:spcBef>
                          <a:spcPts val="0"/>
                        </a:spcBef>
                        <a:spcAft>
                          <a:spcPts val="0"/>
                        </a:spcAft>
                      </a:pPr>
                      <a:r>
                        <a:rPr lang="en-US" sz="1000" dirty="0">
                          <a:effectLst/>
                          <a:latin typeface="Arial" pitchFamily="34" charset="0"/>
                          <a:ea typeface="Calibri"/>
                          <a:cs typeface="Arial" pitchFamily="34" charset="0"/>
                        </a:rPr>
                        <a:t>MCV4</a:t>
                      </a:r>
                    </a:p>
                    <a:p>
                      <a:pPr marL="0" marR="0" algn="ctr">
                        <a:lnSpc>
                          <a:spcPct val="115000"/>
                        </a:lnSpc>
                        <a:spcBef>
                          <a:spcPts val="0"/>
                        </a:spcBef>
                        <a:spcAft>
                          <a:spcPts val="0"/>
                        </a:spcAft>
                      </a:pPr>
                      <a:r>
                        <a:rPr lang="en-US" sz="1000" dirty="0">
                          <a:effectLst/>
                          <a:latin typeface="Arial" pitchFamily="34" charset="0"/>
                          <a:ea typeface="Calibri"/>
                          <a:cs typeface="Arial" pitchFamily="34" charset="0"/>
                        </a:rPr>
                        <a:t>(meningococcal/meningitis)</a:t>
                      </a: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Proof of 1</a:t>
                      </a:r>
                      <a:r>
                        <a:rPr lang="en-US" sz="1000" baseline="30000" dirty="0">
                          <a:effectLst/>
                          <a:latin typeface="Arial" pitchFamily="34" charset="0"/>
                          <a:ea typeface="Calibri"/>
                          <a:cs typeface="Arial" pitchFamily="34" charset="0"/>
                        </a:rPr>
                        <a:t>st</a:t>
                      </a:r>
                      <a:r>
                        <a:rPr lang="en-US" sz="1000" dirty="0">
                          <a:effectLst/>
                          <a:latin typeface="Arial" pitchFamily="34" charset="0"/>
                          <a:ea typeface="Calibri"/>
                          <a:cs typeface="Arial" pitchFamily="34" charset="0"/>
                        </a:rPr>
                        <a:t> dose of MCV4 vaccine.</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No provisional enrollment permitted.</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7431" name="Rectangle 1"/>
          <p:cNvSpPr>
            <a:spLocks noChangeArrowheads="1"/>
          </p:cNvSpPr>
          <p:nvPr/>
        </p:nvSpPr>
        <p:spPr bwMode="auto">
          <a:xfrm>
            <a:off x="457200" y="338137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defTabSz="914400" fontAlgn="base">
              <a:spcBef>
                <a:spcPct val="0"/>
              </a:spcBef>
              <a:spcAft>
                <a:spcPct val="0"/>
              </a:spcAft>
              <a:buFontTx/>
              <a:buNone/>
            </a:pPr>
            <a:endParaRPr lang="en-US" altLang="en-US" sz="1800" smtClean="0">
              <a:solidFill>
                <a:prstClr val="black"/>
              </a:solidFill>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457200" y="3927475"/>
          <a:ext cx="8229600" cy="1330325"/>
        </p:xfrm>
        <a:graphic>
          <a:graphicData uri="http://schemas.openxmlformats.org/drawingml/2006/table">
            <a:tbl>
              <a:tblPr firstRow="1" firstCol="1" bandRow="1"/>
              <a:tblGrid>
                <a:gridCol w="2743200">
                  <a:extLst>
                    <a:ext uri="{9D8B030D-6E8A-4147-A177-3AD203B41FA5}">
                      <a16:colId xmlns:a16="http://schemas.microsoft.com/office/drawing/2014/main" xmlns="" val="20000"/>
                    </a:ext>
                  </a:extLst>
                </a:gridCol>
                <a:gridCol w="2743200">
                  <a:extLst>
                    <a:ext uri="{9D8B030D-6E8A-4147-A177-3AD203B41FA5}">
                      <a16:colId xmlns:a16="http://schemas.microsoft.com/office/drawing/2014/main" xmlns="" val="20001"/>
                    </a:ext>
                  </a:extLst>
                </a:gridCol>
                <a:gridCol w="2743200">
                  <a:extLst>
                    <a:ext uri="{9D8B030D-6E8A-4147-A177-3AD203B41FA5}">
                      <a16:colId xmlns:a16="http://schemas.microsoft.com/office/drawing/2014/main" xmlns="" val="20002"/>
                    </a:ext>
                  </a:extLst>
                </a:gridCol>
              </a:tblGrid>
              <a:tr h="189774">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Vaccine</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Requirement</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000" b="1" dirty="0">
                          <a:effectLst/>
                          <a:latin typeface="Arial" pitchFamily="34" charset="0"/>
                          <a:ea typeface="Calibri"/>
                          <a:cs typeface="Arial" pitchFamily="34" charset="0"/>
                        </a:rPr>
                        <a:t>Provisional Enrollment</a:t>
                      </a:r>
                      <a:endParaRPr lang="en-US" sz="1000" dirty="0">
                        <a:effectLst/>
                        <a:latin typeface="Arial" pitchFamily="34" charset="0"/>
                        <a:ea typeface="Calibri"/>
                        <a:cs typeface="Arial" pitchFamily="34" charset="0"/>
                      </a:endParaRPr>
                    </a:p>
                  </a:txBody>
                  <a:tcPr marL="67456" marR="6745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81457">
                <a:tc>
                  <a:txBody>
                    <a:bodyPr/>
                    <a:lstStyle/>
                    <a:p>
                      <a:pPr marL="0" marR="0" algn="ctr">
                        <a:lnSpc>
                          <a:spcPct val="115000"/>
                        </a:lnSpc>
                        <a:spcBef>
                          <a:spcPts val="0"/>
                        </a:spcBef>
                        <a:spcAft>
                          <a:spcPts val="0"/>
                        </a:spcAft>
                      </a:pPr>
                      <a:r>
                        <a:rPr lang="en-US" sz="1000" dirty="0" err="1">
                          <a:effectLst/>
                          <a:latin typeface="Arial" pitchFamily="34" charset="0"/>
                          <a:ea typeface="Calibri"/>
                          <a:cs typeface="Arial" pitchFamily="34" charset="0"/>
                        </a:rPr>
                        <a:t>Tdap</a:t>
                      </a:r>
                      <a:endParaRPr lang="en-US" sz="1000" dirty="0">
                        <a:effectLst/>
                        <a:latin typeface="Arial" pitchFamily="34" charset="0"/>
                        <a:ea typeface="Calibri"/>
                        <a:cs typeface="Arial" pitchFamily="34" charset="0"/>
                      </a:endParaRPr>
                    </a:p>
                    <a:p>
                      <a:pPr marL="0" marR="0" algn="ctr">
                        <a:lnSpc>
                          <a:spcPct val="115000"/>
                        </a:lnSpc>
                        <a:spcBef>
                          <a:spcPts val="0"/>
                        </a:spcBef>
                        <a:spcAft>
                          <a:spcPts val="0"/>
                        </a:spcAft>
                      </a:pPr>
                      <a:r>
                        <a:rPr lang="en-US" sz="1000" dirty="0">
                          <a:effectLst/>
                          <a:latin typeface="Arial" pitchFamily="34" charset="0"/>
                          <a:ea typeface="Calibri"/>
                          <a:cs typeface="Arial" pitchFamily="34" charset="0"/>
                        </a:rPr>
                        <a:t>(tetanus, diphtheria, </a:t>
                      </a:r>
                      <a:r>
                        <a:rPr lang="en-US" sz="1000" dirty="0" err="1">
                          <a:effectLst/>
                          <a:latin typeface="Arial" pitchFamily="34" charset="0"/>
                          <a:ea typeface="Calibri"/>
                          <a:cs typeface="Arial" pitchFamily="34" charset="0"/>
                        </a:rPr>
                        <a:t>acellular</a:t>
                      </a:r>
                      <a:r>
                        <a:rPr lang="en-US" sz="1000" dirty="0">
                          <a:effectLst/>
                          <a:latin typeface="Arial" pitchFamily="34" charset="0"/>
                          <a:ea typeface="Calibri"/>
                          <a:cs typeface="Arial" pitchFamily="34" charset="0"/>
                        </a:rPr>
                        <a:t> pertussis)</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Proof of booster dose of </a:t>
                      </a:r>
                      <a:r>
                        <a:rPr lang="en-US" sz="1000" dirty="0" err="1">
                          <a:effectLst/>
                          <a:latin typeface="Arial" pitchFamily="34" charset="0"/>
                          <a:ea typeface="Calibri"/>
                          <a:cs typeface="Arial" pitchFamily="34" charset="0"/>
                        </a:rPr>
                        <a:t>Tdap</a:t>
                      </a:r>
                      <a:r>
                        <a:rPr lang="en-US" sz="1000" dirty="0">
                          <a:effectLst/>
                          <a:latin typeface="Arial" pitchFamily="34" charset="0"/>
                          <a:ea typeface="Calibri"/>
                          <a:cs typeface="Arial" pitchFamily="34" charset="0"/>
                        </a:rPr>
                        <a:t> vaccine.</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No provisional enrollment permitted.</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759094">
                <a:tc>
                  <a:txBody>
                    <a:bodyPr/>
                    <a:lstStyle/>
                    <a:p>
                      <a:pPr marL="0" marR="0" algn="ctr">
                        <a:lnSpc>
                          <a:spcPct val="115000"/>
                        </a:lnSpc>
                        <a:spcBef>
                          <a:spcPts val="0"/>
                        </a:spcBef>
                        <a:spcAft>
                          <a:spcPts val="0"/>
                        </a:spcAft>
                      </a:pPr>
                      <a:r>
                        <a:rPr lang="en-US" sz="1000" dirty="0">
                          <a:effectLst/>
                          <a:latin typeface="Arial" pitchFamily="34" charset="0"/>
                          <a:ea typeface="Calibri"/>
                          <a:cs typeface="Arial" pitchFamily="34" charset="0"/>
                        </a:rPr>
                        <a:t>MCV4</a:t>
                      </a:r>
                    </a:p>
                    <a:p>
                      <a:pPr marL="0" marR="0" algn="ctr">
                        <a:lnSpc>
                          <a:spcPct val="115000"/>
                        </a:lnSpc>
                        <a:spcBef>
                          <a:spcPts val="0"/>
                        </a:spcBef>
                        <a:spcAft>
                          <a:spcPts val="0"/>
                        </a:spcAft>
                      </a:pPr>
                      <a:r>
                        <a:rPr lang="en-US" sz="1000" dirty="0">
                          <a:effectLst/>
                          <a:latin typeface="Arial" pitchFamily="34" charset="0"/>
                          <a:ea typeface="Calibri"/>
                          <a:cs typeface="Arial" pitchFamily="34" charset="0"/>
                        </a:rPr>
                        <a:t>(meningococcal)</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b="1" dirty="0">
                          <a:effectLst/>
                          <a:latin typeface="Arial" pitchFamily="34" charset="0"/>
                          <a:ea typeface="Calibri"/>
                          <a:cs typeface="Arial" pitchFamily="34" charset="0"/>
                        </a:rPr>
                        <a:t>One or two doses required.</a:t>
                      </a:r>
                      <a:r>
                        <a:rPr lang="en-US" sz="1000" b="0" baseline="0" dirty="0">
                          <a:effectLst/>
                          <a:latin typeface="Arial" pitchFamily="34" charset="0"/>
                          <a:ea typeface="Calibri"/>
                          <a:cs typeface="Arial" pitchFamily="34" charset="0"/>
                        </a:rPr>
                        <a:t>  </a:t>
                      </a:r>
                      <a:r>
                        <a:rPr lang="en-US" sz="1000" dirty="0">
                          <a:effectLst/>
                          <a:latin typeface="Arial" pitchFamily="34" charset="0"/>
                          <a:ea typeface="Calibri"/>
                          <a:cs typeface="Arial" pitchFamily="34" charset="0"/>
                        </a:rPr>
                        <a:t>One dose of MCV4 is required if received </a:t>
                      </a:r>
                      <a:r>
                        <a:rPr lang="en-US" sz="1000" u="sng" dirty="0">
                          <a:effectLst/>
                          <a:latin typeface="Arial" pitchFamily="34" charset="0"/>
                          <a:ea typeface="Calibri"/>
                          <a:cs typeface="Arial" pitchFamily="34" charset="0"/>
                        </a:rPr>
                        <a:t>after</a:t>
                      </a:r>
                      <a:r>
                        <a:rPr lang="en-US" sz="1000" dirty="0">
                          <a:effectLst/>
                          <a:latin typeface="Arial" pitchFamily="34" charset="0"/>
                          <a:ea typeface="Calibri"/>
                          <a:cs typeface="Arial" pitchFamily="34" charset="0"/>
                        </a:rPr>
                        <a:t> the 16</a:t>
                      </a:r>
                      <a:r>
                        <a:rPr lang="en-US" sz="1000" baseline="30000" dirty="0">
                          <a:effectLst/>
                          <a:latin typeface="Arial" pitchFamily="34" charset="0"/>
                          <a:ea typeface="Calibri"/>
                          <a:cs typeface="Arial" pitchFamily="34" charset="0"/>
                        </a:rPr>
                        <a:t>th</a:t>
                      </a:r>
                      <a:r>
                        <a:rPr lang="en-US" sz="1000" dirty="0">
                          <a:effectLst/>
                          <a:latin typeface="Arial" pitchFamily="34" charset="0"/>
                          <a:ea typeface="Calibri"/>
                          <a:cs typeface="Arial" pitchFamily="34" charset="0"/>
                        </a:rPr>
                        <a:t> birthday. Second dose is required if first dose was before 16</a:t>
                      </a:r>
                      <a:r>
                        <a:rPr lang="en-US" sz="1000" baseline="30000" dirty="0">
                          <a:effectLst/>
                          <a:latin typeface="Arial" pitchFamily="34" charset="0"/>
                          <a:ea typeface="Calibri"/>
                          <a:cs typeface="Arial" pitchFamily="34" charset="0"/>
                        </a:rPr>
                        <a:t>th</a:t>
                      </a:r>
                      <a:r>
                        <a:rPr lang="en-US" sz="1000" dirty="0">
                          <a:effectLst/>
                          <a:latin typeface="Arial" pitchFamily="34" charset="0"/>
                          <a:ea typeface="Calibri"/>
                          <a:cs typeface="Arial" pitchFamily="34" charset="0"/>
                        </a:rPr>
                        <a:t> birthday.</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a:lnSpc>
                          <a:spcPct val="115000"/>
                        </a:lnSpc>
                        <a:spcBef>
                          <a:spcPts val="0"/>
                        </a:spcBef>
                        <a:spcAft>
                          <a:spcPts val="0"/>
                        </a:spcAft>
                      </a:pPr>
                      <a:r>
                        <a:rPr lang="en-US" sz="1000" dirty="0">
                          <a:effectLst/>
                          <a:latin typeface="Arial" pitchFamily="34" charset="0"/>
                          <a:ea typeface="Calibri"/>
                          <a:cs typeface="Arial" pitchFamily="34" charset="0"/>
                        </a:rPr>
                        <a:t>No provisional enrollment permitted.</a:t>
                      </a:r>
                    </a:p>
                  </a:txBody>
                  <a:tcPr marL="67456" marR="6745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14231180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34950" y="230188"/>
            <a:ext cx="7569200" cy="460375"/>
          </a:xfrm>
        </p:spPr>
        <p:txBody>
          <a:bodyPr/>
          <a:lstStyle/>
          <a:p>
            <a:r>
              <a:rPr lang="en-US" altLang="en-US" smtClean="0"/>
              <a:t>Adolescent Vaccinations </a:t>
            </a:r>
            <a:r>
              <a:rPr lang="en-US" altLang="en-US" smtClean="0">
                <a:solidFill>
                  <a:srgbClr val="FF0000"/>
                </a:solidFill>
              </a:rPr>
              <a:t>NOT</a:t>
            </a:r>
            <a:r>
              <a:rPr lang="en-US" altLang="en-US" smtClean="0"/>
              <a:t> Required </a:t>
            </a:r>
          </a:p>
        </p:txBody>
      </p:sp>
      <p:sp>
        <p:nvSpPr>
          <p:cNvPr id="3" name="Content Placeholder 2"/>
          <p:cNvSpPr>
            <a:spLocks noGrp="1"/>
          </p:cNvSpPr>
          <p:nvPr>
            <p:ph idx="1"/>
          </p:nvPr>
        </p:nvSpPr>
        <p:spPr/>
        <p:txBody>
          <a:bodyPr/>
          <a:lstStyle/>
          <a:p>
            <a:pPr algn="ctr">
              <a:defRPr/>
            </a:pPr>
            <a:r>
              <a:rPr lang="en-US" u="sng" dirty="0"/>
              <a:t>HPV</a:t>
            </a:r>
          </a:p>
          <a:p>
            <a:pPr marL="342900" indent="-342900">
              <a:buFont typeface="Arial" charset="0"/>
              <a:buChar char="•"/>
              <a:defRPr/>
            </a:pPr>
            <a:r>
              <a:rPr lang="en-US" dirty="0"/>
              <a:t>Nearly 39,000 cases of HPV-associated cancers diagnosed annually between 2008-2012</a:t>
            </a:r>
          </a:p>
          <a:p>
            <a:pPr marL="342900" indent="-342900">
              <a:buFont typeface="Arial" charset="0"/>
              <a:buChar char="•"/>
              <a:defRPr/>
            </a:pPr>
            <a:r>
              <a:rPr lang="en-US" dirty="0"/>
              <a:t>30,700 (79%) of these cancers attributed to HPV and 93% by HPV types preventable by HPV9 vaccine</a:t>
            </a:r>
          </a:p>
          <a:p>
            <a:pPr marL="342900" indent="-342900">
              <a:buFont typeface="Arial" charset="0"/>
              <a:buChar char="•"/>
              <a:defRPr/>
            </a:pPr>
            <a:r>
              <a:rPr lang="en-US" dirty="0"/>
              <a:t>Cervical cancer is responsible for more than 4,200 death per year in the U.S.</a:t>
            </a:r>
          </a:p>
          <a:p>
            <a:pPr marL="342900" indent="-342900">
              <a:buFont typeface="Arial" charset="0"/>
              <a:buChar char="•"/>
              <a:defRPr/>
            </a:pPr>
            <a:r>
              <a:rPr lang="en-US" dirty="0"/>
              <a:t>West Virginia has the highest rate of cervical cancer in the U.S. </a:t>
            </a:r>
          </a:p>
          <a:p>
            <a:pPr marL="342900" indent="-342900">
              <a:buFont typeface="Arial" charset="0"/>
              <a:buChar char="•"/>
              <a:defRPr/>
            </a:pPr>
            <a:r>
              <a:rPr lang="en-US" dirty="0"/>
              <a:t>Vast majority of HPV cancers are oropharyngeal and cervical</a:t>
            </a:r>
          </a:p>
          <a:p>
            <a:pPr marL="342900" indent="-342900">
              <a:buFont typeface="Arial" charset="0"/>
              <a:buChar char="•"/>
              <a:defRPr/>
            </a:pPr>
            <a:r>
              <a:rPr lang="en-US" dirty="0"/>
              <a:t>Oropharyngeal cancers disproportionately affect males</a:t>
            </a:r>
          </a:p>
          <a:p>
            <a:pPr marL="342900" indent="-342900">
              <a:buFont typeface="Arial" charset="0"/>
              <a:buChar char="•"/>
              <a:defRPr/>
            </a:pPr>
            <a:r>
              <a:rPr lang="en-US" dirty="0"/>
              <a:t>Boys need HPV vaccine, too!</a:t>
            </a:r>
          </a:p>
          <a:p>
            <a:pPr marL="342900" indent="-342900">
              <a:buFont typeface="Arial" charset="0"/>
              <a:buChar char="•"/>
              <a:defRPr/>
            </a:pPr>
            <a:endParaRPr lang="en-US" dirty="0"/>
          </a:p>
          <a:p>
            <a:pPr marL="342900" indent="-342900">
              <a:buFont typeface="Arial" charset="0"/>
              <a:buChar char="•"/>
              <a:defRPr/>
            </a:pPr>
            <a:endParaRPr lang="en-US" dirty="0"/>
          </a:p>
          <a:p>
            <a:pPr>
              <a:defRPr/>
            </a:pPr>
            <a:endParaRPr lang="en-US" dirty="0"/>
          </a:p>
          <a:p>
            <a:pPr>
              <a:defRPr/>
            </a:pPr>
            <a:endParaRPr lang="en-US" dirty="0"/>
          </a:p>
        </p:txBody>
      </p:sp>
      <p:sp>
        <p:nvSpPr>
          <p:cNvPr id="1946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5F01DCC4-C385-4737-BE45-C0FC15408C56}" type="slidenum">
              <a:rPr lang="en-US" altLang="en-US" smtClean="0">
                <a:solidFill>
                  <a:prstClr val="black"/>
                </a:solidFill>
              </a:rPr>
              <a:pPr/>
              <a:t>19</a:t>
            </a:fld>
            <a:endParaRPr lang="en-US" altLang="en-US" smtClean="0">
              <a:solidFill>
                <a:prstClr val="black"/>
              </a:solidFill>
            </a:endParaRPr>
          </a:p>
        </p:txBody>
      </p:sp>
    </p:spTree>
    <p:extLst>
      <p:ext uri="{BB962C8B-B14F-4D97-AF65-F5344CB8AC3E}">
        <p14:creationId xmlns:p14="http://schemas.microsoft.com/office/powerpoint/2010/main" val="3063344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28798"/>
            <a:ext cx="7772400" cy="699977"/>
          </a:xfrm>
        </p:spPr>
        <p:txBody>
          <a:bodyPr>
            <a:noAutofit/>
          </a:bodyPr>
          <a:lstStyle/>
          <a:p>
            <a:r>
              <a:rPr lang="en-US" sz="3200" dirty="0"/>
              <a:t>Webinar Objectives:</a:t>
            </a:r>
          </a:p>
        </p:txBody>
      </p:sp>
      <p:sp>
        <p:nvSpPr>
          <p:cNvPr id="3" name="Subtitle 2"/>
          <p:cNvSpPr>
            <a:spLocks noGrp="1"/>
          </p:cNvSpPr>
          <p:nvPr>
            <p:ph idx="1"/>
          </p:nvPr>
        </p:nvSpPr>
        <p:spPr>
          <a:xfrm>
            <a:off x="190500" y="1917465"/>
            <a:ext cx="8496300" cy="3969477"/>
          </a:xfrm>
        </p:spPr>
        <p:txBody>
          <a:bodyPr>
            <a:normAutofit fontScale="47500" lnSpcReduction="20000"/>
          </a:bodyPr>
          <a:lstStyle/>
          <a:p>
            <a:pPr marL="0" indent="0">
              <a:buNone/>
            </a:pPr>
            <a:r>
              <a:rPr lang="en-US" dirty="0" smtClean="0"/>
              <a:t>1. Summarize </a:t>
            </a:r>
            <a:r>
              <a:rPr lang="en-US" dirty="0"/>
              <a:t>the WVBE Policy 2423-Health Promotion and Disease Prevention which includes health check points for adolescent immunizations, </a:t>
            </a:r>
            <a:r>
              <a:rPr lang="en-US" dirty="0" err="1"/>
              <a:t>HealthCheck</a:t>
            </a:r>
            <a:r>
              <a:rPr lang="en-US" dirty="0"/>
              <a:t> and dental examinations for students</a:t>
            </a:r>
            <a:r>
              <a:rPr lang="en-US" dirty="0" smtClean="0"/>
              <a:t>;</a:t>
            </a:r>
            <a:endParaRPr lang="en-US" dirty="0"/>
          </a:p>
          <a:p>
            <a:pPr marL="0" indent="0">
              <a:buNone/>
            </a:pPr>
            <a:r>
              <a:rPr lang="en-US" dirty="0"/>
              <a:t>2. Identify key strategies for recruiting parents to provide the 2017 proof of adolescent immunizations, dental examinations and </a:t>
            </a:r>
            <a:r>
              <a:rPr lang="en-US" dirty="0" err="1"/>
              <a:t>HealthChecks</a:t>
            </a:r>
            <a:r>
              <a:rPr lang="en-US" dirty="0"/>
              <a:t> for enrollment and progression in school</a:t>
            </a:r>
            <a:r>
              <a:rPr lang="en-US" dirty="0" smtClean="0"/>
              <a:t>;</a:t>
            </a:r>
            <a:endParaRPr lang="en-US" dirty="0"/>
          </a:p>
          <a:p>
            <a:pPr marL="0" indent="0">
              <a:buNone/>
            </a:pPr>
            <a:r>
              <a:rPr lang="en-US" dirty="0"/>
              <a:t>3. Understand the importance of assisting families with enrollment and/or reenrollment of medical and dental insurance</a:t>
            </a:r>
            <a:r>
              <a:rPr lang="en-US" dirty="0" smtClean="0"/>
              <a:t>;</a:t>
            </a:r>
            <a:endParaRPr lang="en-US" dirty="0"/>
          </a:p>
          <a:p>
            <a:pPr marL="0" indent="0">
              <a:buNone/>
            </a:pPr>
            <a:r>
              <a:rPr lang="en-US" dirty="0"/>
              <a:t>4. Discuss quality improvement measures for adolescent vaccinations</a:t>
            </a:r>
            <a:r>
              <a:rPr lang="en-US" dirty="0" smtClean="0"/>
              <a:t>;</a:t>
            </a:r>
            <a:endParaRPr lang="en-US" dirty="0"/>
          </a:p>
          <a:p>
            <a:pPr marL="0" indent="0">
              <a:buNone/>
            </a:pPr>
            <a:r>
              <a:rPr lang="en-US" dirty="0"/>
              <a:t>5. Discuss the quality improvement measures for completion of </a:t>
            </a:r>
            <a:r>
              <a:rPr lang="en-US" dirty="0" err="1"/>
              <a:t>HealthCheck</a:t>
            </a:r>
            <a:r>
              <a:rPr lang="en-US" dirty="0"/>
              <a:t> components including vision and hearing screenings</a:t>
            </a:r>
            <a:r>
              <a:rPr lang="en-US" dirty="0" smtClean="0"/>
              <a:t>;</a:t>
            </a:r>
            <a:endParaRPr lang="en-US" dirty="0"/>
          </a:p>
          <a:p>
            <a:pPr marL="0" indent="0">
              <a:buNone/>
            </a:pPr>
            <a:r>
              <a:rPr lang="en-US" dirty="0"/>
              <a:t>6. Understand the new dental examination requirement for new enterers in Pre-K or K, Grade 2 and Grade 7 in 2017/18</a:t>
            </a:r>
            <a:r>
              <a:rPr lang="en-US" dirty="0" smtClean="0"/>
              <a:t>;</a:t>
            </a:r>
            <a:endParaRPr lang="en-US" dirty="0"/>
          </a:p>
          <a:p>
            <a:pPr marL="0" indent="0">
              <a:buNone/>
            </a:pPr>
            <a:r>
              <a:rPr lang="en-US" dirty="0"/>
              <a:t>7. Review the importance of a dental examination (comprehensive) versus a dental assessment (last resort);</a:t>
            </a:r>
          </a:p>
          <a:p>
            <a:pPr marL="0" indent="0">
              <a:buNone/>
            </a:pPr>
            <a:r>
              <a:rPr lang="en-US" dirty="0"/>
              <a:t>8. Discuss how the school nurse can assist with linkage to local dental providers and public health certified dental hygienist to complete the dental assessments for students without an exam or dental home; and</a:t>
            </a:r>
          </a:p>
          <a:p>
            <a:pPr marL="0" indent="0">
              <a:buNone/>
            </a:pPr>
            <a:r>
              <a:rPr lang="en-US" dirty="0"/>
              <a:t>9. Review the supporting educational and promotional materials for students, parents, providers and medical community awareness.</a:t>
            </a:r>
          </a:p>
          <a:p>
            <a:endParaRPr lang="en-US" dirty="0"/>
          </a:p>
          <a:p>
            <a:endParaRPr lang="en-US" dirty="0"/>
          </a:p>
        </p:txBody>
      </p:sp>
      <p:pic>
        <p:nvPicPr>
          <p:cNvPr id="4" name="Picture 3"/>
          <p:cNvPicPr>
            <a:picLocks noChangeAspect="1"/>
          </p:cNvPicPr>
          <p:nvPr/>
        </p:nvPicPr>
        <p:blipFill>
          <a:blip r:embed="rId2"/>
          <a:stretch>
            <a:fillRect/>
          </a:stretch>
        </p:blipFill>
        <p:spPr>
          <a:xfrm>
            <a:off x="168696" y="5886942"/>
            <a:ext cx="1193379" cy="772613"/>
          </a:xfrm>
          <a:prstGeom prst="rect">
            <a:avLst/>
          </a:prstGeom>
        </p:spPr>
      </p:pic>
    </p:spTree>
    <p:extLst>
      <p:ext uri="{BB962C8B-B14F-4D97-AF65-F5344CB8AC3E}">
        <p14:creationId xmlns:p14="http://schemas.microsoft.com/office/powerpoint/2010/main" val="33866430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34950" y="230188"/>
            <a:ext cx="7569200" cy="460375"/>
          </a:xfrm>
        </p:spPr>
        <p:txBody>
          <a:bodyPr/>
          <a:lstStyle/>
          <a:p>
            <a:r>
              <a:rPr lang="en-US" altLang="en-US" smtClean="0"/>
              <a:t>Adolescent Vaccinations </a:t>
            </a:r>
            <a:r>
              <a:rPr lang="en-US" altLang="en-US" smtClean="0">
                <a:solidFill>
                  <a:srgbClr val="FF0000"/>
                </a:solidFill>
              </a:rPr>
              <a:t>NOT </a:t>
            </a:r>
            <a:r>
              <a:rPr lang="en-US" altLang="en-US" smtClean="0"/>
              <a:t>Required</a:t>
            </a:r>
          </a:p>
        </p:txBody>
      </p:sp>
      <p:sp>
        <p:nvSpPr>
          <p:cNvPr id="3" name="Content Placeholder 2"/>
          <p:cNvSpPr>
            <a:spLocks noGrp="1"/>
          </p:cNvSpPr>
          <p:nvPr>
            <p:ph idx="1"/>
          </p:nvPr>
        </p:nvSpPr>
        <p:spPr/>
        <p:txBody>
          <a:bodyPr/>
          <a:lstStyle/>
          <a:p>
            <a:pPr algn="ctr">
              <a:defRPr/>
            </a:pPr>
            <a:r>
              <a:rPr lang="en-US" u="sng" dirty="0"/>
              <a:t>Meningococcal B (Men B)</a:t>
            </a:r>
          </a:p>
          <a:p>
            <a:pPr marL="342900" indent="-342900">
              <a:buFont typeface="Arial" panose="020B0604020202020204" pitchFamily="34" charset="0"/>
              <a:buChar char="•"/>
              <a:defRPr/>
            </a:pPr>
            <a:r>
              <a:rPr lang="en-US" dirty="0"/>
              <a:t>Even when treated, meningococcal disease fatality rate is approximately 15%</a:t>
            </a:r>
          </a:p>
          <a:p>
            <a:pPr marL="342900" indent="-342900">
              <a:buFont typeface="Arial" panose="020B0604020202020204" pitchFamily="34" charset="0"/>
              <a:buChar char="•"/>
              <a:defRPr/>
            </a:pPr>
            <a:r>
              <a:rPr lang="en-US" dirty="0"/>
              <a:t>Up to 20% of survivors will suffer disabilities such as hearing loss, brain damage, amputations, nervous system problems, or severe scars from skin grafts </a:t>
            </a:r>
          </a:p>
          <a:p>
            <a:pPr marL="342900" indent="-342900">
              <a:buFont typeface="Arial" panose="020B0604020202020204" pitchFamily="34" charset="0"/>
              <a:buChar char="•"/>
              <a:defRPr/>
            </a:pPr>
            <a:r>
              <a:rPr lang="en-US" dirty="0"/>
              <a:t>Persons with weakened immune systems and adolescents and young adults 16 through 23 years old are among those at increased risk from Men B disease</a:t>
            </a:r>
          </a:p>
          <a:p>
            <a:pPr marL="342900" indent="-342900">
              <a:buFont typeface="Arial" panose="020B0604020202020204" pitchFamily="34" charset="0"/>
              <a:buChar char="•"/>
              <a:defRPr/>
            </a:pPr>
            <a:r>
              <a:rPr lang="en-US" dirty="0"/>
              <a:t> Meningococcal B vaccine also recommended for administration to non-high-risk groups subject to individual clinical decision making for persons 16-23 years of age (16-18 years of age preferred) </a:t>
            </a:r>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a:p>
            <a:pPr marL="342900" indent="-342900">
              <a:buFont typeface="Arial" panose="020B0604020202020204" pitchFamily="34" charset="0"/>
              <a:buChar char="•"/>
              <a:defRPr/>
            </a:pPr>
            <a:endParaRPr lang="en-US" dirty="0"/>
          </a:p>
        </p:txBody>
      </p:sp>
      <p:sp>
        <p:nvSpPr>
          <p:cNvPr id="2048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MS PGothic" panose="020B0600070205080204" pitchFamily="34" charset="-128"/>
              </a:defRPr>
            </a:lvl1pPr>
            <a:lvl2pPr marL="742950" indent="-285750">
              <a:defRPr>
                <a:solidFill>
                  <a:schemeClr val="tx1"/>
                </a:solidFill>
                <a:latin typeface="Calibri" panose="020F0502020204030204" pitchFamily="34" charset="0"/>
                <a:ea typeface="MS PGothic" panose="020B0600070205080204" pitchFamily="34" charset="-128"/>
              </a:defRPr>
            </a:lvl2pPr>
            <a:lvl3pPr marL="1143000" indent="-228600">
              <a:defRPr>
                <a:solidFill>
                  <a:schemeClr val="tx1"/>
                </a:solidFill>
                <a:latin typeface="Calibri" panose="020F0502020204030204" pitchFamily="34" charset="0"/>
                <a:ea typeface="MS PGothic" panose="020B0600070205080204" pitchFamily="34" charset="-128"/>
              </a:defRPr>
            </a:lvl3pPr>
            <a:lvl4pPr marL="1600200" indent="-228600">
              <a:defRPr>
                <a:solidFill>
                  <a:schemeClr val="tx1"/>
                </a:solidFill>
                <a:latin typeface="Calibri" panose="020F0502020204030204" pitchFamily="34" charset="0"/>
                <a:ea typeface="MS PGothic" panose="020B0600070205080204" pitchFamily="34" charset="-128"/>
              </a:defRPr>
            </a:lvl4pPr>
            <a:lvl5pPr marL="2057400" indent="-228600">
              <a:defRPr>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fld id="{69B04D29-31FD-493B-AD7A-AC8573D0D919}" type="slidenum">
              <a:rPr lang="en-US" altLang="en-US" smtClean="0">
                <a:solidFill>
                  <a:prstClr val="black"/>
                </a:solidFill>
              </a:rPr>
              <a:pPr/>
              <a:t>20</a:t>
            </a:fld>
            <a:endParaRPr lang="en-US" altLang="en-US" smtClean="0">
              <a:solidFill>
                <a:prstClr val="black"/>
              </a:solidFill>
            </a:endParaRPr>
          </a:p>
        </p:txBody>
      </p:sp>
    </p:spTree>
    <p:extLst>
      <p:ext uri="{BB962C8B-B14F-4D97-AF65-F5344CB8AC3E}">
        <p14:creationId xmlns:p14="http://schemas.microsoft.com/office/powerpoint/2010/main" val="4090940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34950" y="230188"/>
            <a:ext cx="7594600" cy="460375"/>
          </a:xfrm>
        </p:spPr>
        <p:txBody>
          <a:bodyPr/>
          <a:lstStyle/>
          <a:p>
            <a:r>
              <a:rPr lang="en-US" altLang="en-US" smtClean="0"/>
              <a:t>Vaccination Rates</a:t>
            </a:r>
          </a:p>
        </p:txBody>
      </p:sp>
      <p:sp>
        <p:nvSpPr>
          <p:cNvPr id="21507"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9EBD81E7-45D0-4D05-BFC6-314A33D049FA}" type="slidenum">
              <a:rPr lang="en-US" altLang="en-US" sz="1000" smtClean="0">
                <a:solidFill>
                  <a:prstClr val="black"/>
                </a:solidFill>
              </a:rPr>
              <a:pPr>
                <a:spcBef>
                  <a:spcPct val="0"/>
                </a:spcBef>
                <a:buFontTx/>
                <a:buNone/>
              </a:pPr>
              <a:t>21</a:t>
            </a:fld>
            <a:endParaRPr lang="en-US" altLang="en-US" sz="1000" smtClean="0">
              <a:solidFill>
                <a:prstClr val="black"/>
              </a:solidFill>
            </a:endParaRPr>
          </a:p>
        </p:txBody>
      </p:sp>
      <p:graphicFrame>
        <p:nvGraphicFramePr>
          <p:cNvPr id="5" name="Content Placeholder 4"/>
          <p:cNvGraphicFramePr>
            <a:graphicFrameLocks noGrp="1"/>
          </p:cNvGraphicFramePr>
          <p:nvPr>
            <p:ph idx="1"/>
          </p:nvPr>
        </p:nvGraphicFramePr>
        <p:xfrm>
          <a:off x="556260" y="1794510"/>
          <a:ext cx="8229600" cy="5194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189022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234950" y="230188"/>
            <a:ext cx="7594600" cy="460375"/>
          </a:xfrm>
        </p:spPr>
        <p:txBody>
          <a:bodyPr/>
          <a:lstStyle/>
          <a:p>
            <a:r>
              <a:rPr lang="en-US" altLang="en-US" smtClean="0"/>
              <a:t>NEW HPV9 VACCINE RECOMMENDATION</a:t>
            </a:r>
          </a:p>
        </p:txBody>
      </p:sp>
      <p:sp>
        <p:nvSpPr>
          <p:cNvPr id="3" name="Content Placeholder 2"/>
          <p:cNvSpPr>
            <a:spLocks noGrp="1"/>
          </p:cNvSpPr>
          <p:nvPr>
            <p:ph idx="1"/>
          </p:nvPr>
        </p:nvSpPr>
        <p:spPr/>
        <p:txBody>
          <a:bodyPr/>
          <a:lstStyle/>
          <a:p>
            <a:pPr>
              <a:defRPr/>
            </a:pPr>
            <a:endParaRPr lang="en-US" dirty="0"/>
          </a:p>
          <a:p>
            <a:pPr marL="342900" indent="-342900">
              <a:buFont typeface="Arial" panose="020B0604020202020204" pitchFamily="34" charset="0"/>
              <a:buChar char="•"/>
              <a:defRPr/>
            </a:pPr>
            <a:r>
              <a:rPr lang="en-US" dirty="0"/>
              <a:t>On October 19, 2016 the Centers for Disease Control and Prevention (CDC) Advisory Committee on Immunization Practices (ACIP) voted to recommend a two dose series of HPV9 for males and females 9-14 years of age</a:t>
            </a:r>
          </a:p>
          <a:p>
            <a:pPr marL="342900" indent="-342900">
              <a:buFont typeface="Arial" panose="020B0604020202020204" pitchFamily="34" charset="0"/>
              <a:buChar char="•"/>
              <a:defRPr/>
            </a:pPr>
            <a:r>
              <a:rPr lang="en-US" dirty="0"/>
              <a:t>The 2</a:t>
            </a:r>
            <a:r>
              <a:rPr lang="en-US" baseline="30000" dirty="0"/>
              <a:t>nd</a:t>
            </a:r>
            <a:r>
              <a:rPr lang="en-US" dirty="0"/>
              <a:t> dose of HPVP recommended 6-12 months after 1</a:t>
            </a:r>
            <a:r>
              <a:rPr lang="en-US" baseline="30000" dirty="0"/>
              <a:t>st</a:t>
            </a:r>
            <a:r>
              <a:rPr lang="en-US" dirty="0"/>
              <a:t> dose</a:t>
            </a:r>
          </a:p>
          <a:p>
            <a:pPr marL="342900" indent="-342900">
              <a:buFont typeface="Arial" panose="020B0604020202020204" pitchFamily="34" charset="0"/>
              <a:buChar char="•"/>
              <a:defRPr/>
            </a:pPr>
            <a:r>
              <a:rPr lang="en-US" dirty="0"/>
              <a:t>The recommendation has </a:t>
            </a:r>
            <a:r>
              <a:rPr lang="en-US" u="sng" dirty="0"/>
              <a:t>not</a:t>
            </a:r>
            <a:r>
              <a:rPr lang="en-US" dirty="0"/>
              <a:t> been formally accepted by the CDC, WV Bureau for Public Health or the Vaccines for Children (VFC) program</a:t>
            </a:r>
          </a:p>
          <a:p>
            <a:pPr marL="342900" indent="-342900">
              <a:buFont typeface="Arial" panose="020B0604020202020204" pitchFamily="34" charset="0"/>
              <a:buChar char="•"/>
              <a:defRPr/>
            </a:pPr>
            <a:r>
              <a:rPr lang="en-US" dirty="0"/>
              <a:t>Males and females 14-26 years still recommended to receive a 3 dose series </a:t>
            </a:r>
          </a:p>
        </p:txBody>
      </p:sp>
      <p:sp>
        <p:nvSpPr>
          <p:cNvPr id="23556"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B050608D-F7FC-4726-BABE-1953FD1B2D34}" type="slidenum">
              <a:rPr lang="en-US" altLang="en-US" sz="1000" smtClean="0">
                <a:solidFill>
                  <a:prstClr val="black"/>
                </a:solidFill>
              </a:rPr>
              <a:pPr>
                <a:spcBef>
                  <a:spcPct val="0"/>
                </a:spcBef>
                <a:buFontTx/>
                <a:buNone/>
              </a:pPr>
              <a:t>22</a:t>
            </a:fld>
            <a:endParaRPr lang="en-US" altLang="en-US" sz="1000" smtClean="0">
              <a:solidFill>
                <a:prstClr val="black"/>
              </a:solidFill>
            </a:endParaRPr>
          </a:p>
        </p:txBody>
      </p:sp>
    </p:spTree>
    <p:extLst>
      <p:ext uri="{BB962C8B-B14F-4D97-AF65-F5344CB8AC3E}">
        <p14:creationId xmlns:p14="http://schemas.microsoft.com/office/powerpoint/2010/main" val="3951423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234950" y="230188"/>
            <a:ext cx="7594600" cy="460375"/>
          </a:xfrm>
        </p:spPr>
        <p:txBody>
          <a:bodyPr/>
          <a:lstStyle/>
          <a:p>
            <a:r>
              <a:rPr lang="en-US" altLang="en-US" smtClean="0"/>
              <a:t>Tdap and MCV4 Vaccinations</a:t>
            </a:r>
          </a:p>
        </p:txBody>
      </p:sp>
      <p:sp>
        <p:nvSpPr>
          <p:cNvPr id="3" name="Content Placeholder 2"/>
          <p:cNvSpPr>
            <a:spLocks noGrp="1"/>
          </p:cNvSpPr>
          <p:nvPr>
            <p:ph idx="1"/>
          </p:nvPr>
        </p:nvSpPr>
        <p:spPr/>
        <p:txBody>
          <a:bodyPr/>
          <a:lstStyle/>
          <a:p>
            <a:pPr>
              <a:defRPr/>
            </a:pPr>
            <a:endParaRPr lang="en-US" dirty="0"/>
          </a:p>
          <a:p>
            <a:pPr marL="342900" indent="-342900">
              <a:lnSpc>
                <a:spcPct val="150000"/>
              </a:lnSpc>
              <a:buFont typeface="Arial" panose="020B0604020202020204" pitchFamily="34" charset="0"/>
              <a:buChar char="•"/>
              <a:defRPr/>
            </a:pPr>
            <a:r>
              <a:rPr lang="en-US" dirty="0"/>
              <a:t>7</a:t>
            </a:r>
            <a:r>
              <a:rPr lang="en-US" baseline="30000" dirty="0"/>
              <a:t>th</a:t>
            </a:r>
            <a:r>
              <a:rPr lang="en-US" dirty="0"/>
              <a:t> Grade enters must have one dose of </a:t>
            </a:r>
            <a:r>
              <a:rPr lang="en-US" dirty="0" err="1"/>
              <a:t>Tdap</a:t>
            </a:r>
            <a:endParaRPr lang="en-US" dirty="0"/>
          </a:p>
          <a:p>
            <a:pPr marL="342900" indent="-342900">
              <a:lnSpc>
                <a:spcPct val="150000"/>
              </a:lnSpc>
              <a:buFont typeface="Arial" panose="020B0604020202020204" pitchFamily="34" charset="0"/>
              <a:buChar char="•"/>
              <a:defRPr/>
            </a:pPr>
            <a:r>
              <a:rPr lang="en-US" dirty="0"/>
              <a:t>Only one dose of </a:t>
            </a:r>
            <a:r>
              <a:rPr lang="en-US" dirty="0" err="1"/>
              <a:t>Tdap</a:t>
            </a:r>
            <a:r>
              <a:rPr lang="en-US" dirty="0"/>
              <a:t> is recommended for students; 12</a:t>
            </a:r>
            <a:r>
              <a:rPr lang="en-US" baseline="30000" dirty="0"/>
              <a:t>th</a:t>
            </a:r>
            <a:r>
              <a:rPr lang="en-US" dirty="0"/>
              <a:t> grade enterers are not required to have a 2</a:t>
            </a:r>
            <a:r>
              <a:rPr lang="en-US" baseline="30000" dirty="0"/>
              <a:t>nd</a:t>
            </a:r>
            <a:r>
              <a:rPr lang="en-US" dirty="0"/>
              <a:t> </a:t>
            </a:r>
            <a:r>
              <a:rPr lang="en-US" dirty="0" err="1"/>
              <a:t>Tdap</a:t>
            </a:r>
            <a:endParaRPr lang="en-US" dirty="0"/>
          </a:p>
          <a:p>
            <a:pPr marL="342900" indent="-342900">
              <a:lnSpc>
                <a:spcPct val="150000"/>
              </a:lnSpc>
              <a:buFont typeface="Arial" panose="020B0604020202020204" pitchFamily="34" charset="0"/>
              <a:buChar char="•"/>
              <a:defRPr/>
            </a:pPr>
            <a:r>
              <a:rPr lang="en-US" dirty="0"/>
              <a:t>Additional doses of </a:t>
            </a:r>
            <a:r>
              <a:rPr lang="en-US" dirty="0" err="1"/>
              <a:t>Tdap</a:t>
            </a:r>
            <a:r>
              <a:rPr lang="en-US" dirty="0"/>
              <a:t> recommended only during pregnancy</a:t>
            </a:r>
          </a:p>
          <a:p>
            <a:pPr marL="342900" indent="-342900">
              <a:lnSpc>
                <a:spcPct val="150000"/>
              </a:lnSpc>
              <a:buFont typeface="Arial" panose="020B0604020202020204" pitchFamily="34" charset="0"/>
              <a:buChar char="•"/>
              <a:defRPr/>
            </a:pPr>
            <a:r>
              <a:rPr lang="en-US" dirty="0"/>
              <a:t>One dose of MCV4 is required for 7</a:t>
            </a:r>
            <a:r>
              <a:rPr lang="en-US" baseline="30000" dirty="0"/>
              <a:t>th</a:t>
            </a:r>
            <a:r>
              <a:rPr lang="en-US" dirty="0"/>
              <a:t> grade enterers</a:t>
            </a:r>
          </a:p>
          <a:p>
            <a:pPr marL="342900" indent="-342900">
              <a:lnSpc>
                <a:spcPct val="150000"/>
              </a:lnSpc>
              <a:buFont typeface="Arial" panose="020B0604020202020204" pitchFamily="34" charset="0"/>
              <a:buChar char="•"/>
              <a:defRPr/>
            </a:pPr>
            <a:r>
              <a:rPr lang="en-US" dirty="0"/>
              <a:t>An additional (booster) dose of MCV4 vaccine is required for 12</a:t>
            </a:r>
            <a:r>
              <a:rPr lang="en-US" baseline="30000" dirty="0"/>
              <a:t>th</a:t>
            </a:r>
            <a:r>
              <a:rPr lang="en-US" dirty="0"/>
              <a:t> grade entry </a:t>
            </a:r>
            <a:r>
              <a:rPr lang="en-US" u="sng" dirty="0"/>
              <a:t>if</a:t>
            </a:r>
            <a:r>
              <a:rPr lang="en-US" dirty="0"/>
              <a:t> the first dose was before 16</a:t>
            </a:r>
            <a:r>
              <a:rPr lang="en-US" baseline="30000" dirty="0"/>
              <a:t>th</a:t>
            </a:r>
            <a:r>
              <a:rPr lang="en-US" dirty="0"/>
              <a:t> birthday.</a:t>
            </a:r>
          </a:p>
        </p:txBody>
      </p:sp>
      <p:sp>
        <p:nvSpPr>
          <p:cNvPr id="2458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6EBF6C62-7608-4ADB-B0C3-E2C8A238C12D}" type="slidenum">
              <a:rPr lang="en-US" altLang="en-US" sz="1000" smtClean="0">
                <a:solidFill>
                  <a:prstClr val="black"/>
                </a:solidFill>
              </a:rPr>
              <a:pPr>
                <a:spcBef>
                  <a:spcPct val="0"/>
                </a:spcBef>
                <a:buFontTx/>
                <a:buNone/>
              </a:pPr>
              <a:t>23</a:t>
            </a:fld>
            <a:endParaRPr lang="en-US" altLang="en-US" sz="1000" smtClean="0">
              <a:solidFill>
                <a:prstClr val="black"/>
              </a:solidFill>
            </a:endParaRPr>
          </a:p>
        </p:txBody>
      </p:sp>
    </p:spTree>
    <p:extLst>
      <p:ext uri="{BB962C8B-B14F-4D97-AF65-F5344CB8AC3E}">
        <p14:creationId xmlns:p14="http://schemas.microsoft.com/office/powerpoint/2010/main" val="3372769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234950" y="230188"/>
            <a:ext cx="7569200" cy="460375"/>
          </a:xfrm>
        </p:spPr>
        <p:txBody>
          <a:bodyPr/>
          <a:lstStyle/>
          <a:p>
            <a:r>
              <a:rPr lang="en-US" altLang="en-US" smtClean="0"/>
              <a:t>WVSIIS Practice Management Tools</a:t>
            </a:r>
          </a:p>
        </p:txBody>
      </p:sp>
      <p:sp>
        <p:nvSpPr>
          <p:cNvPr id="3" name="Content Placeholder 2"/>
          <p:cNvSpPr>
            <a:spLocks noGrp="1"/>
          </p:cNvSpPr>
          <p:nvPr>
            <p:ph idx="1"/>
          </p:nvPr>
        </p:nvSpPr>
        <p:spPr/>
        <p:txBody>
          <a:bodyPr/>
          <a:lstStyle/>
          <a:p>
            <a:pPr marL="285750" indent="-285750">
              <a:buFont typeface="Wingdings" panose="05000000000000000000" pitchFamily="2" charset="2"/>
              <a:buChar char="§"/>
              <a:defRPr/>
            </a:pPr>
            <a:endParaRPr lang="en-US" altLang="en-US" b="0" dirty="0"/>
          </a:p>
          <a:p>
            <a:pPr marL="285750" indent="-285750">
              <a:buFont typeface="Wingdings" panose="05000000000000000000" pitchFamily="2" charset="2"/>
              <a:buChar char="§"/>
              <a:defRPr/>
            </a:pPr>
            <a:r>
              <a:rPr lang="en-US" altLang="en-US" b="0" dirty="0"/>
              <a:t>Reminder/Recall notices an important tool for notifying patients due or overdue for vaccinations</a:t>
            </a:r>
          </a:p>
          <a:p>
            <a:pPr>
              <a:defRPr/>
            </a:pPr>
            <a:endParaRPr lang="en-US" altLang="en-US" b="0" dirty="0"/>
          </a:p>
          <a:p>
            <a:pPr marL="285750" indent="-285750">
              <a:buFont typeface="Wingdings" panose="05000000000000000000" pitchFamily="2" charset="2"/>
              <a:buChar char="§"/>
              <a:defRPr/>
            </a:pPr>
            <a:r>
              <a:rPr lang="en-US" altLang="en-US" b="0" dirty="0"/>
              <a:t>Generates patient list, mailing labels, postcards, or form letters</a:t>
            </a:r>
          </a:p>
          <a:p>
            <a:pPr marL="285750" indent="-285750">
              <a:buFont typeface="Wingdings" panose="05000000000000000000" pitchFamily="2" charset="2"/>
              <a:buChar char="§"/>
              <a:defRPr/>
            </a:pPr>
            <a:endParaRPr lang="en-US" altLang="en-US" b="0" dirty="0"/>
          </a:p>
          <a:p>
            <a:pPr marL="285750" indent="-285750">
              <a:buFont typeface="Wingdings" panose="05000000000000000000" pitchFamily="2" charset="2"/>
              <a:buChar char="§"/>
              <a:defRPr/>
            </a:pPr>
            <a:r>
              <a:rPr lang="en-US" altLang="en-US" dirty="0"/>
              <a:t>Vaccine forecasting </a:t>
            </a:r>
            <a:r>
              <a:rPr lang="en-US" altLang="en-US" b="0" dirty="0"/>
              <a:t>feature displays vaccinations that are past due and past due for any patient.</a:t>
            </a:r>
          </a:p>
          <a:p>
            <a:pPr marL="285750" indent="-285750">
              <a:buFont typeface="Wingdings" panose="05000000000000000000" pitchFamily="2" charset="2"/>
              <a:buChar char="§"/>
              <a:defRPr/>
            </a:pPr>
            <a:endParaRPr lang="en-US" altLang="en-US" b="0" dirty="0"/>
          </a:p>
          <a:p>
            <a:pPr marL="285750" indent="-285750">
              <a:buFont typeface="Wingdings" panose="05000000000000000000" pitchFamily="2" charset="2"/>
              <a:buChar char="§"/>
              <a:defRPr/>
            </a:pPr>
            <a:r>
              <a:rPr lang="en-US" altLang="en-US" b="0" dirty="0"/>
              <a:t>Can generate a patient detail report in which it lists all a patients within a selected time frame and displays each patient’s name and past due immunizations.</a:t>
            </a:r>
          </a:p>
          <a:p>
            <a:pPr>
              <a:defRPr/>
            </a:pPr>
            <a:endParaRPr lang="en-US" altLang="en-US" b="0" dirty="0"/>
          </a:p>
          <a:p>
            <a:pPr>
              <a:defRPr/>
            </a:pPr>
            <a:endParaRPr lang="en-US" b="0" dirty="0"/>
          </a:p>
        </p:txBody>
      </p:sp>
      <p:sp>
        <p:nvSpPr>
          <p:cNvPr id="25604"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4A37451F-4EF5-4C89-A6BC-781B5676AC8A}" type="slidenum">
              <a:rPr lang="en-US" altLang="en-US" sz="1000" smtClean="0">
                <a:solidFill>
                  <a:prstClr val="black"/>
                </a:solidFill>
              </a:rPr>
              <a:pPr>
                <a:spcBef>
                  <a:spcPct val="0"/>
                </a:spcBef>
                <a:buFontTx/>
                <a:buNone/>
              </a:pPr>
              <a:t>24</a:t>
            </a:fld>
            <a:endParaRPr lang="en-US" altLang="en-US" sz="1000" smtClean="0">
              <a:solidFill>
                <a:prstClr val="black"/>
              </a:solidFill>
            </a:endParaRPr>
          </a:p>
        </p:txBody>
      </p:sp>
    </p:spTree>
    <p:extLst>
      <p:ext uri="{BB962C8B-B14F-4D97-AF65-F5344CB8AC3E}">
        <p14:creationId xmlns:p14="http://schemas.microsoft.com/office/powerpoint/2010/main" val="777350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379413" y="0"/>
            <a:ext cx="7569200" cy="460375"/>
          </a:xfrm>
        </p:spPr>
        <p:txBody>
          <a:bodyPr/>
          <a:lstStyle/>
          <a:p>
            <a:r>
              <a:rPr lang="en-US" altLang="en-US" smtClean="0"/>
              <a:t>Vaccine Forecasting Feature</a:t>
            </a:r>
          </a:p>
        </p:txBody>
      </p:sp>
      <p:sp>
        <p:nvSpPr>
          <p:cNvPr id="27651" name="Content Placeholder 2"/>
          <p:cNvSpPr>
            <a:spLocks noGrp="1"/>
          </p:cNvSpPr>
          <p:nvPr>
            <p:ph idx="1"/>
          </p:nvPr>
        </p:nvSpPr>
        <p:spPr/>
        <p:txBody>
          <a:bodyPr/>
          <a:lstStyle/>
          <a:p>
            <a:endParaRPr lang="en-US" altLang="en-US" smtClean="0"/>
          </a:p>
        </p:txBody>
      </p:sp>
      <p:sp>
        <p:nvSpPr>
          <p:cNvPr id="27652"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6DD3A19D-3948-47C7-91E1-DB3AB461C170}" type="slidenum">
              <a:rPr lang="en-US" altLang="en-US" sz="1000" smtClean="0">
                <a:solidFill>
                  <a:prstClr val="black"/>
                </a:solidFill>
              </a:rPr>
              <a:pPr>
                <a:spcBef>
                  <a:spcPct val="0"/>
                </a:spcBef>
                <a:buFontTx/>
                <a:buNone/>
              </a:pPr>
              <a:t>25</a:t>
            </a:fld>
            <a:endParaRPr lang="en-US" altLang="en-US" sz="1000" smtClean="0">
              <a:solidFill>
                <a:prstClr val="black"/>
              </a:solidFill>
            </a:endParaRPr>
          </a:p>
        </p:txBody>
      </p:sp>
      <p:pic>
        <p:nvPicPr>
          <p:cNvPr id="27653" name="Picture 2" descr="C:\Users\a088361\AppData\Local\Microsoft\Windows\Temporary Internet Files\Content.Outlook\INWU4ZRN\SnipImage (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4513"/>
            <a:ext cx="91440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533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234950" y="230188"/>
            <a:ext cx="7594600" cy="460375"/>
          </a:xfrm>
        </p:spPr>
        <p:txBody>
          <a:bodyPr/>
          <a:lstStyle/>
          <a:p>
            <a:r>
              <a:rPr lang="en-US" altLang="en-US" smtClean="0"/>
              <a:t>Contact Information</a:t>
            </a:r>
          </a:p>
        </p:txBody>
      </p:sp>
      <p:sp>
        <p:nvSpPr>
          <p:cNvPr id="29699" name="Content Placeholder 2"/>
          <p:cNvSpPr>
            <a:spLocks noGrp="1"/>
          </p:cNvSpPr>
          <p:nvPr>
            <p:ph idx="1"/>
          </p:nvPr>
        </p:nvSpPr>
        <p:spPr/>
        <p:txBody>
          <a:bodyPr/>
          <a:lstStyle/>
          <a:p>
            <a:pPr algn="ctr"/>
            <a:endParaRPr lang="en-US" altLang="en-US" smtClean="0"/>
          </a:p>
          <a:p>
            <a:pPr algn="ctr"/>
            <a:r>
              <a:rPr lang="en-US" altLang="en-US" smtClean="0"/>
              <a:t>Bureau for Public Health</a:t>
            </a:r>
          </a:p>
          <a:p>
            <a:pPr algn="ctr"/>
            <a:r>
              <a:rPr lang="en-US" altLang="en-US" smtClean="0"/>
              <a:t>Division of Immunization Services</a:t>
            </a:r>
          </a:p>
          <a:p>
            <a:pPr algn="ctr"/>
            <a:r>
              <a:rPr lang="en-US" altLang="en-US" sz="2000" smtClean="0">
                <a:solidFill>
                  <a:srgbClr val="0070C0"/>
                </a:solidFill>
                <a:hlinkClick r:id="rId3"/>
              </a:rPr>
              <a:t>http://www.dhhr.wv.gov/oeps/immunization/Pages/default.aspx</a:t>
            </a:r>
            <a:endParaRPr lang="en-US" altLang="en-US" sz="2000" smtClean="0">
              <a:solidFill>
                <a:srgbClr val="0070C0"/>
              </a:solidFill>
            </a:endParaRPr>
          </a:p>
          <a:p>
            <a:pPr algn="ctr"/>
            <a:r>
              <a:rPr lang="en-US" altLang="en-US" sz="2000" smtClean="0"/>
              <a:t>304-558-2188 or 1-800-642-3634 (within WV)</a:t>
            </a:r>
          </a:p>
          <a:p>
            <a:pPr algn="ctr"/>
            <a:endParaRPr lang="en-US" altLang="en-US" sz="2000" smtClean="0"/>
          </a:p>
          <a:p>
            <a:pPr algn="ctr"/>
            <a:r>
              <a:rPr lang="en-US" altLang="en-US" sz="2000" smtClean="0"/>
              <a:t>West Virginia Statewide Immunization Information System (WVSIIS)</a:t>
            </a:r>
          </a:p>
          <a:p>
            <a:pPr algn="ctr"/>
            <a:r>
              <a:rPr lang="en-US" altLang="en-US" sz="2000" smtClean="0">
                <a:hlinkClick r:id="rId4"/>
              </a:rPr>
              <a:t>http://www.dhhr.wv.gov/oeps/deie/WVSIIS/Pages/default.aspx</a:t>
            </a:r>
            <a:endParaRPr lang="en-US" altLang="en-US" sz="2000" smtClean="0"/>
          </a:p>
          <a:p>
            <a:pPr algn="ctr"/>
            <a:r>
              <a:rPr lang="en-US" altLang="en-US" sz="2000" smtClean="0"/>
              <a:t>304-356-4047 or 1-877-408-8930</a:t>
            </a:r>
          </a:p>
          <a:p>
            <a:pPr algn="ctr"/>
            <a:endParaRPr lang="en-US" altLang="en-US" sz="2000" smtClean="0"/>
          </a:p>
          <a:p>
            <a:pPr algn="ctr"/>
            <a:endParaRPr lang="en-US" altLang="en-US" sz="2000" smtClean="0"/>
          </a:p>
        </p:txBody>
      </p:sp>
      <p:sp>
        <p:nvSpPr>
          <p:cNvPr id="2970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716678D-F5E0-45D1-A88A-79DCF3FC4961}" type="slidenum">
              <a:rPr lang="en-US" altLang="en-US" sz="1000" smtClean="0">
                <a:solidFill>
                  <a:prstClr val="black"/>
                </a:solidFill>
              </a:rPr>
              <a:pPr>
                <a:spcBef>
                  <a:spcPct val="0"/>
                </a:spcBef>
                <a:buFontTx/>
                <a:buNone/>
              </a:pPr>
              <a:t>26</a:t>
            </a:fld>
            <a:endParaRPr lang="en-US" altLang="en-US" sz="1000" smtClean="0">
              <a:solidFill>
                <a:prstClr val="black"/>
              </a:solidFill>
            </a:endParaRPr>
          </a:p>
        </p:txBody>
      </p:sp>
    </p:spTree>
    <p:extLst>
      <p:ext uri="{BB962C8B-B14F-4D97-AF65-F5344CB8AC3E}">
        <p14:creationId xmlns:p14="http://schemas.microsoft.com/office/powerpoint/2010/main" val="6518617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rmAutofit fontScale="90000"/>
          </a:bodyPr>
          <a:lstStyle/>
          <a:p>
            <a:r>
              <a:rPr lang="en-US" b="1" dirty="0" smtClean="0"/>
              <a:t>Promotion of </a:t>
            </a:r>
            <a:br>
              <a:rPr lang="en-US" b="1" dirty="0" smtClean="0"/>
            </a:br>
            <a:r>
              <a:rPr lang="en-US" b="1" dirty="0" smtClean="0"/>
              <a:t>Medical and Dental Home</a:t>
            </a:r>
            <a:endParaRPr lang="en-US" b="1" dirty="0"/>
          </a:p>
        </p:txBody>
      </p:sp>
      <p:pic>
        <p:nvPicPr>
          <p:cNvPr id="10259"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4457700"/>
            <a:ext cx="3219450"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0"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29475" y="3600450"/>
            <a:ext cx="1876425"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1" name="Picture 21" descr="C:\Users\bking\AppData\Local\Microsoft\Windows\Temporary Internet Files\Content.IE5\0AI1OOO6\MC900382578[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95600" y="2295525"/>
            <a:ext cx="3219450" cy="2114550"/>
          </a:xfrm>
          <a:prstGeom prst="rect">
            <a:avLst/>
          </a:prstGeom>
          <a:noFill/>
          <a:extLst>
            <a:ext uri="{909E8E84-426E-40DD-AFC4-6F175D3DCCD1}">
              <a14:hiddenFill xmlns:a14="http://schemas.microsoft.com/office/drawing/2010/main">
                <a:solidFill>
                  <a:srgbClr val="FFFFFF"/>
                </a:solidFill>
              </a14:hiddenFill>
            </a:ext>
          </a:extLst>
        </p:spPr>
      </p:pic>
      <p:pic>
        <p:nvPicPr>
          <p:cNvPr id="10262"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600450"/>
            <a:ext cx="2295525" cy="2557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Straight Arrow Connector 9"/>
          <p:cNvCxnSpPr/>
          <p:nvPr/>
        </p:nvCxnSpPr>
        <p:spPr>
          <a:xfrm>
            <a:off x="4876800" y="2895600"/>
            <a:ext cx="2143125" cy="762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1562102" y="2895600"/>
            <a:ext cx="2705098"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60515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81075" y="677862"/>
            <a:ext cx="7010400" cy="1143000"/>
          </a:xfrm>
        </p:spPr>
        <p:txBody>
          <a:bodyPr/>
          <a:lstStyle/>
          <a:p>
            <a:r>
              <a:rPr lang="en-US" dirty="0" smtClean="0"/>
              <a:t>What does it mean?</a:t>
            </a:r>
            <a:endParaRPr lang="en-US" dirty="0"/>
          </a:p>
        </p:txBody>
      </p:sp>
      <p:sp>
        <p:nvSpPr>
          <p:cNvPr id="6" name="Content Placeholder 5"/>
          <p:cNvSpPr>
            <a:spLocks noGrp="1"/>
          </p:cNvSpPr>
          <p:nvPr>
            <p:ph idx="1"/>
          </p:nvPr>
        </p:nvSpPr>
        <p:spPr>
          <a:xfrm>
            <a:off x="219075" y="1647826"/>
            <a:ext cx="8534400" cy="4171950"/>
          </a:xfrm>
        </p:spPr>
        <p:txBody>
          <a:bodyPr>
            <a:normAutofit fontScale="47500" lnSpcReduction="20000"/>
          </a:bodyPr>
          <a:lstStyle/>
          <a:p>
            <a:r>
              <a:rPr lang="en-US" dirty="0" smtClean="0"/>
              <a:t>Need to request parent/guardian bring in proof of </a:t>
            </a:r>
            <a:r>
              <a:rPr lang="en-US" dirty="0" err="1" smtClean="0"/>
              <a:t>HealthCheck</a:t>
            </a:r>
            <a:r>
              <a:rPr lang="en-US" dirty="0" smtClean="0"/>
              <a:t> and dental examination completed in the last 12 month of pre-enrollment or day they </a:t>
            </a:r>
            <a:r>
              <a:rPr lang="en-US" dirty="0"/>
              <a:t>bring </a:t>
            </a:r>
            <a:r>
              <a:rPr lang="en-US" dirty="0" smtClean="0"/>
              <a:t>exam with date.  The dental Exam needs the </a:t>
            </a:r>
            <a:r>
              <a:rPr lang="en-US" dirty="0"/>
              <a:t>signature of </a:t>
            </a:r>
            <a:r>
              <a:rPr lang="en-US" dirty="0" smtClean="0"/>
              <a:t>the Dentist.</a:t>
            </a:r>
          </a:p>
          <a:p>
            <a:endParaRPr lang="en-US" dirty="0" smtClean="0"/>
          </a:p>
          <a:p>
            <a:r>
              <a:rPr lang="en-US" dirty="0" smtClean="0"/>
              <a:t>Lack of a Dental Exam data base/module.</a:t>
            </a:r>
          </a:p>
          <a:p>
            <a:endParaRPr lang="en-US" dirty="0" smtClean="0"/>
          </a:p>
          <a:p>
            <a:r>
              <a:rPr lang="en-US" dirty="0" smtClean="0"/>
              <a:t>Concerns are completion of screening components of the </a:t>
            </a:r>
            <a:r>
              <a:rPr lang="en-US" dirty="0" err="1" smtClean="0"/>
              <a:t>HealthCheck</a:t>
            </a:r>
            <a:r>
              <a:rPr lang="en-US" dirty="0" smtClean="0"/>
              <a:t>.</a:t>
            </a:r>
          </a:p>
          <a:p>
            <a:endParaRPr lang="en-US" dirty="0" smtClean="0"/>
          </a:p>
          <a:p>
            <a:r>
              <a:rPr lang="en-US" dirty="0" smtClean="0"/>
              <a:t>Lack of dental insurance, Dentist limiting the number of Medicaid patients, lack of dental providers in your area, etc.</a:t>
            </a:r>
          </a:p>
          <a:p>
            <a:pPr marL="0" indent="0">
              <a:buNone/>
            </a:pPr>
            <a:endParaRPr lang="en-US" dirty="0" smtClean="0"/>
          </a:p>
          <a:p>
            <a:r>
              <a:rPr lang="en-US" dirty="0" smtClean="0"/>
              <a:t>Finding Medical and Dental homes for students</a:t>
            </a:r>
          </a:p>
          <a:p>
            <a:pPr marL="0" indent="0">
              <a:buNone/>
            </a:pPr>
            <a:endParaRPr lang="en-US" dirty="0" smtClean="0"/>
          </a:p>
          <a:p>
            <a:r>
              <a:rPr lang="en-US" dirty="0" smtClean="0"/>
              <a:t>Documentation? Children in Head Start?</a:t>
            </a:r>
          </a:p>
          <a:p>
            <a:endParaRPr lang="en-US" dirty="0"/>
          </a:p>
          <a:p>
            <a:r>
              <a:rPr lang="en-US" dirty="0" smtClean="0"/>
              <a:t>What happens when the parent/guardian does not provide proof of a </a:t>
            </a:r>
            <a:r>
              <a:rPr lang="en-US" dirty="0" err="1" smtClean="0"/>
              <a:t>HealthCheck</a:t>
            </a:r>
            <a:r>
              <a:rPr lang="en-US" dirty="0" smtClean="0"/>
              <a:t> and/or Dental Exam?</a:t>
            </a:r>
          </a:p>
          <a:p>
            <a:pPr marL="0" indent="0">
              <a:buNone/>
            </a:pPr>
            <a:endParaRPr lang="en-US" dirty="0" smtClean="0"/>
          </a:p>
          <a:p>
            <a:endParaRPr lang="en-US" dirty="0"/>
          </a:p>
        </p:txBody>
      </p:sp>
      <p:pic>
        <p:nvPicPr>
          <p:cNvPr id="4" name="Content Placeholder 3"/>
          <p:cNvPicPr>
            <a:picLocks noChangeAspect="1"/>
          </p:cNvPicPr>
          <p:nvPr/>
        </p:nvPicPr>
        <p:blipFill>
          <a:blip r:embed="rId2"/>
          <a:stretch>
            <a:fillRect/>
          </a:stretch>
        </p:blipFill>
        <p:spPr>
          <a:xfrm>
            <a:off x="544313" y="5753099"/>
            <a:ext cx="1465462" cy="944563"/>
          </a:xfrm>
          <a:prstGeom prst="rect">
            <a:avLst/>
          </a:prstGeom>
        </p:spPr>
      </p:pic>
    </p:spTree>
    <p:extLst>
      <p:ext uri="{BB962C8B-B14F-4D97-AF65-F5344CB8AC3E}">
        <p14:creationId xmlns:p14="http://schemas.microsoft.com/office/powerpoint/2010/main" val="19602509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8495" y="1484025"/>
            <a:ext cx="7772400" cy="925544"/>
          </a:xfrm>
        </p:spPr>
        <p:txBody>
          <a:bodyPr/>
          <a:lstStyle/>
          <a:p>
            <a:r>
              <a:rPr lang="en-US" dirty="0" err="1" smtClean="0"/>
              <a:t>HealthCheck</a:t>
            </a:r>
            <a:endParaRPr lang="en-US" dirty="0"/>
          </a:p>
        </p:txBody>
      </p:sp>
      <p:sp>
        <p:nvSpPr>
          <p:cNvPr id="7" name="Subtitle 6"/>
          <p:cNvSpPr>
            <a:spLocks noGrp="1"/>
          </p:cNvSpPr>
          <p:nvPr>
            <p:ph type="subTitle" idx="1"/>
          </p:nvPr>
        </p:nvSpPr>
        <p:spPr>
          <a:xfrm>
            <a:off x="1680519" y="4835932"/>
            <a:ext cx="6400800" cy="706934"/>
          </a:xfrm>
        </p:spPr>
        <p:txBody>
          <a:bodyPr/>
          <a:lstStyle/>
          <a:p>
            <a:pPr lvl="0"/>
            <a:r>
              <a:rPr lang="en-US" sz="2200" dirty="0">
                <a:solidFill>
                  <a:prstClr val="black">
                    <a:tint val="75000"/>
                  </a:prstClr>
                </a:solidFill>
              </a:rPr>
              <a:t>Robert Wines, WVDHHR-</a:t>
            </a:r>
            <a:r>
              <a:rPr lang="en-US" sz="2200" dirty="0" err="1">
                <a:solidFill>
                  <a:prstClr val="black">
                    <a:tint val="75000"/>
                  </a:prstClr>
                </a:solidFill>
              </a:rPr>
              <a:t>HealthCheck</a:t>
            </a:r>
            <a:r>
              <a:rPr lang="en-US" sz="2200" dirty="0">
                <a:solidFill>
                  <a:prstClr val="black">
                    <a:tint val="75000"/>
                  </a:prstClr>
                </a:solidFill>
              </a:rPr>
              <a:t> </a:t>
            </a:r>
            <a:r>
              <a:rPr lang="en-US" sz="2200" dirty="0" smtClean="0">
                <a:solidFill>
                  <a:prstClr val="black">
                    <a:tint val="75000"/>
                  </a:prstClr>
                </a:solidFill>
              </a:rPr>
              <a:t>Director</a:t>
            </a:r>
            <a:endParaRPr lang="en-US" sz="2200" dirty="0">
              <a:solidFill>
                <a:prstClr val="black">
                  <a:tint val="75000"/>
                </a:prstClr>
              </a:solidFill>
            </a:endParaRPr>
          </a:p>
          <a:p>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8043" y="2376606"/>
            <a:ext cx="2842698" cy="2240715"/>
          </a:xfrm>
          <a:prstGeom prst="rect">
            <a:avLst/>
          </a:prstGeom>
        </p:spPr>
      </p:pic>
    </p:spTree>
    <p:extLst>
      <p:ext uri="{BB962C8B-B14F-4D97-AF65-F5344CB8AC3E}">
        <p14:creationId xmlns:p14="http://schemas.microsoft.com/office/powerpoint/2010/main" val="3187439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28798"/>
            <a:ext cx="7772400" cy="1403240"/>
          </a:xfrm>
        </p:spPr>
        <p:txBody>
          <a:bodyPr>
            <a:noAutofit/>
          </a:bodyPr>
          <a:lstStyle/>
          <a:p>
            <a:r>
              <a:rPr lang="en-US" sz="3200" b="1" dirty="0"/>
              <a:t>WHY DO STUDENTS NEED A </a:t>
            </a:r>
            <a:br>
              <a:rPr lang="en-US" sz="3200" b="1" dirty="0"/>
            </a:br>
            <a:r>
              <a:rPr lang="en-US" sz="3200" b="1" dirty="0" smtClean="0"/>
              <a:t>HEALTHCHECK AND DENTAL </a:t>
            </a:r>
            <a:r>
              <a:rPr lang="en-US" sz="3200" b="1" dirty="0"/>
              <a:t>EXAM?</a:t>
            </a:r>
          </a:p>
        </p:txBody>
      </p:sp>
      <p:pic>
        <p:nvPicPr>
          <p:cNvPr id="4" name="Picture 3"/>
          <p:cNvPicPr>
            <a:picLocks noChangeAspect="1"/>
          </p:cNvPicPr>
          <p:nvPr/>
        </p:nvPicPr>
        <p:blipFill>
          <a:blip r:embed="rId2"/>
          <a:stretch>
            <a:fillRect/>
          </a:stretch>
        </p:blipFill>
        <p:spPr>
          <a:xfrm>
            <a:off x="168696" y="5360994"/>
            <a:ext cx="2005758" cy="1298561"/>
          </a:xfrm>
          <a:prstGeom prst="rect">
            <a:avLst/>
          </a:prstGeom>
        </p:spPr>
      </p:pic>
      <p:pic>
        <p:nvPicPr>
          <p:cNvPr id="5" name="Picture 4"/>
          <p:cNvPicPr>
            <a:picLocks noChangeAspect="1"/>
          </p:cNvPicPr>
          <p:nvPr/>
        </p:nvPicPr>
        <p:blipFill>
          <a:blip r:embed="rId3"/>
          <a:stretch>
            <a:fillRect/>
          </a:stretch>
        </p:blipFill>
        <p:spPr>
          <a:xfrm flipH="1">
            <a:off x="3684600" y="3578557"/>
            <a:ext cx="3606800" cy="2899921"/>
          </a:xfrm>
          <a:prstGeom prst="rect">
            <a:avLst/>
          </a:prstGeom>
        </p:spPr>
      </p:pic>
      <p:pic>
        <p:nvPicPr>
          <p:cNvPr id="6" name="Content Placeholder 5"/>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69454" y="2160626"/>
            <a:ext cx="3658310" cy="2633983"/>
          </a:xfrm>
        </p:spPr>
      </p:pic>
    </p:spTree>
    <p:extLst>
      <p:ext uri="{BB962C8B-B14F-4D97-AF65-F5344CB8AC3E}">
        <p14:creationId xmlns:p14="http://schemas.microsoft.com/office/powerpoint/2010/main" val="27405158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798"/>
            <a:ext cx="8229600" cy="762749"/>
          </a:xfrm>
        </p:spPr>
        <p:txBody>
          <a:bodyPr/>
          <a:lstStyle/>
          <a:p>
            <a:r>
              <a:rPr lang="en-US" dirty="0" smtClean="0"/>
              <a:t>What is the </a:t>
            </a:r>
            <a:r>
              <a:rPr lang="en-US" dirty="0" err="1" smtClean="0"/>
              <a:t>HealthCheck</a:t>
            </a:r>
            <a:r>
              <a:rPr lang="en-US" dirty="0" smtClean="0"/>
              <a:t>?</a:t>
            </a:r>
            <a:endParaRPr lang="en-US" dirty="0"/>
          </a:p>
        </p:txBody>
      </p:sp>
      <p:sp>
        <p:nvSpPr>
          <p:cNvPr id="3" name="Content Placeholder 2"/>
          <p:cNvSpPr>
            <a:spLocks noGrp="1"/>
          </p:cNvSpPr>
          <p:nvPr>
            <p:ph idx="1"/>
          </p:nvPr>
        </p:nvSpPr>
        <p:spPr>
          <a:xfrm>
            <a:off x="457200" y="1691547"/>
            <a:ext cx="8229600" cy="4434615"/>
          </a:xfrm>
        </p:spPr>
        <p:txBody>
          <a:bodyPr>
            <a:normAutofit/>
          </a:bodyPr>
          <a:lstStyle/>
          <a:p>
            <a:pPr marL="0" indent="0">
              <a:buNone/>
            </a:pPr>
            <a:r>
              <a:rPr lang="en-US" sz="2000" dirty="0" err="1"/>
              <a:t>HealthCheck</a:t>
            </a:r>
            <a:r>
              <a:rPr lang="en-US" sz="2000" dirty="0"/>
              <a:t> is the name for West Virginia's EPSDT Program. The Early and Periodic Screening, Diagnosis and Treatment (EPSDT) Program is a child preventive health component of Medicaid. Federal law requires that state Medicaid programs provide medically necessary health care services to Medicaid-eligible children.</a:t>
            </a:r>
            <a:br>
              <a:rPr lang="en-US" sz="2000" dirty="0"/>
            </a:br>
            <a:endParaRPr lang="en-US" sz="2000" dirty="0" smtClean="0"/>
          </a:p>
          <a:p>
            <a:pPr marL="0" indent="0">
              <a:buNone/>
            </a:pPr>
            <a:r>
              <a:rPr lang="en-US" sz="2000" dirty="0" smtClean="0"/>
              <a:t>The </a:t>
            </a:r>
            <a:r>
              <a:rPr lang="en-US" sz="2000" dirty="0"/>
              <a:t>building blocks of EPSDT are</a:t>
            </a:r>
            <a:r>
              <a:rPr lang="en-US" sz="2000" dirty="0" smtClean="0"/>
              <a:t>:</a:t>
            </a:r>
          </a:p>
          <a:p>
            <a:pPr marL="0" indent="0">
              <a:buNone/>
            </a:pPr>
            <a:r>
              <a:rPr lang="en-US" sz="2000" dirty="0"/>
              <a:t/>
            </a:r>
            <a:br>
              <a:rPr lang="en-US" sz="2000" dirty="0"/>
            </a:br>
            <a:endParaRPr lang="en-US" sz="2000" dirty="0"/>
          </a:p>
        </p:txBody>
      </p:sp>
      <p:pic>
        <p:nvPicPr>
          <p:cNvPr id="6" name="Picture 5"/>
          <p:cNvPicPr>
            <a:picLocks noChangeAspect="1"/>
          </p:cNvPicPr>
          <p:nvPr/>
        </p:nvPicPr>
        <p:blipFill>
          <a:blip r:embed="rId2"/>
          <a:stretch>
            <a:fillRect/>
          </a:stretch>
        </p:blipFill>
        <p:spPr>
          <a:xfrm>
            <a:off x="457200" y="3981450"/>
            <a:ext cx="5721263" cy="2400300"/>
          </a:xfrm>
          <a:prstGeom prst="rect">
            <a:avLst/>
          </a:prstGeom>
        </p:spPr>
      </p:pic>
    </p:spTree>
    <p:extLst>
      <p:ext uri="{BB962C8B-B14F-4D97-AF65-F5344CB8AC3E}">
        <p14:creationId xmlns:p14="http://schemas.microsoft.com/office/powerpoint/2010/main" val="22313141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798"/>
            <a:ext cx="8229600" cy="762749"/>
          </a:xfrm>
        </p:spPr>
        <p:txBody>
          <a:bodyPr/>
          <a:lstStyle/>
          <a:p>
            <a:r>
              <a:rPr lang="en-US" dirty="0" smtClean="0"/>
              <a:t>What is the </a:t>
            </a:r>
            <a:r>
              <a:rPr lang="en-US" dirty="0" err="1" smtClean="0"/>
              <a:t>HealthCheck</a:t>
            </a:r>
            <a:r>
              <a:rPr lang="en-US" dirty="0" smtClean="0"/>
              <a:t>?</a:t>
            </a:r>
            <a:endParaRPr lang="en-US" dirty="0"/>
          </a:p>
        </p:txBody>
      </p:sp>
      <p:sp>
        <p:nvSpPr>
          <p:cNvPr id="3" name="Content Placeholder 2"/>
          <p:cNvSpPr>
            <a:spLocks noGrp="1"/>
          </p:cNvSpPr>
          <p:nvPr>
            <p:ph idx="1"/>
          </p:nvPr>
        </p:nvSpPr>
        <p:spPr>
          <a:xfrm>
            <a:off x="457200" y="1691547"/>
            <a:ext cx="8229600" cy="4434615"/>
          </a:xfrm>
        </p:spPr>
        <p:txBody>
          <a:bodyPr>
            <a:normAutofit fontScale="85000" lnSpcReduction="10000"/>
          </a:bodyPr>
          <a:lstStyle/>
          <a:p>
            <a:pPr marL="0" indent="0">
              <a:buNone/>
            </a:pPr>
            <a:r>
              <a:rPr lang="en-US" sz="2000" dirty="0"/>
              <a:t>The </a:t>
            </a:r>
            <a:r>
              <a:rPr lang="en-US" sz="2000" dirty="0" err="1"/>
              <a:t>HealthCheck</a:t>
            </a:r>
            <a:r>
              <a:rPr lang="en-US" sz="2000" dirty="0"/>
              <a:t> Program promotes regular preventive medical care and the diagnosis and treatment of any health problem found during a screening.</a:t>
            </a:r>
            <a:br>
              <a:rPr lang="en-US" sz="2000" dirty="0"/>
            </a:br>
            <a:r>
              <a:rPr lang="en-US" sz="2000" dirty="0"/>
              <a:t/>
            </a:r>
            <a:br>
              <a:rPr lang="en-US" sz="2000" dirty="0"/>
            </a:br>
            <a:r>
              <a:rPr lang="en-US" sz="2000" dirty="0"/>
              <a:t>There is no separate enrollment in </a:t>
            </a:r>
            <a:r>
              <a:rPr lang="en-US" sz="2000" dirty="0" err="1"/>
              <a:t>HealthCheck</a:t>
            </a:r>
            <a:r>
              <a:rPr lang="en-US" sz="2000" dirty="0"/>
              <a:t>. If a child is eligible for Medicaid and is under the age of 21, they automatically receive EPSDT services.</a:t>
            </a:r>
            <a:br>
              <a:rPr lang="en-US" sz="2000" dirty="0"/>
            </a:br>
            <a:r>
              <a:rPr lang="en-US" sz="2000" dirty="0"/>
              <a:t/>
            </a:r>
            <a:br>
              <a:rPr lang="en-US" sz="2000" dirty="0"/>
            </a:br>
            <a:r>
              <a:rPr lang="en-US" sz="2000" dirty="0" err="1"/>
              <a:t>HealthCheck</a:t>
            </a:r>
            <a:r>
              <a:rPr lang="en-US" sz="2000" dirty="0"/>
              <a:t> primary medical providers will provide children regular check-ups, screenings and preventive services based on a </a:t>
            </a:r>
            <a:r>
              <a:rPr lang="en-US" sz="2000" dirty="0" smtClean="0"/>
              <a:t>schedule </a:t>
            </a:r>
            <a:r>
              <a:rPr lang="en-US" sz="2000" dirty="0"/>
              <a:t>established by medical, dental and other health care experts, including the American Academy of Pediatrics. Primary medical providers can also treat children when they are sick or refer them to an appropriate specialist if they need to see one.</a:t>
            </a:r>
            <a:br>
              <a:rPr lang="en-US" sz="2000" dirty="0"/>
            </a:br>
            <a:r>
              <a:rPr lang="en-US" sz="2000" dirty="0"/>
              <a:t/>
            </a:r>
            <a:br>
              <a:rPr lang="en-US" sz="2000" dirty="0"/>
            </a:br>
            <a:r>
              <a:rPr lang="en-US" sz="2000" dirty="0"/>
              <a:t>A </a:t>
            </a:r>
            <a:r>
              <a:rPr lang="en-US" sz="2000" dirty="0" err="1"/>
              <a:t>HealthCheck</a:t>
            </a:r>
            <a:r>
              <a:rPr lang="en-US" sz="2000" dirty="0"/>
              <a:t> primary medical provider may be an: </a:t>
            </a:r>
            <a:r>
              <a:rPr lang="en-US" sz="2000" b="1" dirty="0"/>
              <a:t>MD</a:t>
            </a:r>
            <a:r>
              <a:rPr lang="en-US" sz="2000" dirty="0"/>
              <a:t> - Doctor of Medicine </a:t>
            </a:r>
          </a:p>
          <a:p>
            <a:pPr>
              <a:buFont typeface="Arial" panose="020B0604020202020204" pitchFamily="34" charset="0"/>
              <a:buChar char="•"/>
            </a:pPr>
            <a:r>
              <a:rPr lang="en-US" sz="2000" b="1" dirty="0"/>
              <a:t>DO</a:t>
            </a:r>
            <a:r>
              <a:rPr lang="en-US" sz="2000" dirty="0"/>
              <a:t> - Doctor of Osteopathic Medicine </a:t>
            </a:r>
          </a:p>
          <a:p>
            <a:pPr>
              <a:buFont typeface="Arial" panose="020B0604020202020204" pitchFamily="34" charset="0"/>
              <a:buChar char="•"/>
            </a:pPr>
            <a:r>
              <a:rPr lang="en-US" sz="2000" b="1" dirty="0"/>
              <a:t>APRN</a:t>
            </a:r>
            <a:r>
              <a:rPr lang="en-US" sz="2000" dirty="0"/>
              <a:t> - Advanced Practice Registered Nurse  </a:t>
            </a:r>
          </a:p>
          <a:p>
            <a:pPr>
              <a:buFont typeface="Arial" panose="020B0604020202020204" pitchFamily="34" charset="0"/>
              <a:buChar char="•"/>
            </a:pPr>
            <a:r>
              <a:rPr lang="en-US" sz="2000" b="1" dirty="0"/>
              <a:t>PA</a:t>
            </a:r>
            <a:r>
              <a:rPr lang="en-US" sz="2000" dirty="0"/>
              <a:t> - Physician Assistant </a:t>
            </a:r>
          </a:p>
          <a:p>
            <a:pPr marL="0" indent="0">
              <a:buNone/>
            </a:pPr>
            <a:endParaRPr lang="en-US" sz="2000" dirty="0"/>
          </a:p>
        </p:txBody>
      </p:sp>
    </p:spTree>
    <p:extLst>
      <p:ext uri="{BB962C8B-B14F-4D97-AF65-F5344CB8AC3E}">
        <p14:creationId xmlns:p14="http://schemas.microsoft.com/office/powerpoint/2010/main" val="25564870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Revised </a:t>
            </a:r>
            <a:r>
              <a:rPr lang="en-US" dirty="0" err="1" smtClean="0"/>
              <a:t>HealthCheck</a:t>
            </a:r>
            <a:r>
              <a:rPr lang="en-US" dirty="0" smtClean="0"/>
              <a:t> Forms</a:t>
            </a:r>
            <a:endParaRPr lang="en-US" dirty="0"/>
          </a:p>
        </p:txBody>
      </p:sp>
      <p:pic>
        <p:nvPicPr>
          <p:cNvPr id="4" name="Content Placeholder 3"/>
          <p:cNvPicPr>
            <a:picLocks noGrp="1" noChangeAspect="1"/>
          </p:cNvPicPr>
          <p:nvPr>
            <p:ph idx="1"/>
          </p:nvPr>
        </p:nvPicPr>
        <p:blipFill>
          <a:blip r:embed="rId2"/>
          <a:stretch>
            <a:fillRect/>
          </a:stretch>
        </p:blipFill>
        <p:spPr>
          <a:xfrm>
            <a:off x="1547129" y="2157413"/>
            <a:ext cx="6049742" cy="3968750"/>
          </a:xfrm>
          <a:prstGeom prst="rect">
            <a:avLst/>
          </a:prstGeom>
        </p:spPr>
      </p:pic>
    </p:spTree>
    <p:extLst>
      <p:ext uri="{BB962C8B-B14F-4D97-AF65-F5344CB8AC3E}">
        <p14:creationId xmlns:p14="http://schemas.microsoft.com/office/powerpoint/2010/main" val="14324648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35580"/>
            <a:ext cx="8229600" cy="1143000"/>
          </a:xfrm>
        </p:spPr>
        <p:txBody>
          <a:bodyPr/>
          <a:lstStyle/>
          <a:p>
            <a:r>
              <a:rPr lang="en-US" dirty="0" smtClean="0"/>
              <a:t>Resources</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533524"/>
            <a:ext cx="9137105" cy="5172075"/>
          </a:xfrm>
        </p:spPr>
      </p:pic>
    </p:spTree>
    <p:extLst>
      <p:ext uri="{BB962C8B-B14F-4D97-AF65-F5344CB8AC3E}">
        <p14:creationId xmlns:p14="http://schemas.microsoft.com/office/powerpoint/2010/main" val="38986546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3048"/>
            <a:ext cx="8229600" cy="1143000"/>
          </a:xfrm>
        </p:spPr>
        <p:txBody>
          <a:bodyPr>
            <a:normAutofit fontScale="90000"/>
          </a:bodyPr>
          <a:lstStyle/>
          <a:p>
            <a:r>
              <a:rPr lang="en-US" dirty="0" smtClean="0"/>
              <a:t>Other Resources </a:t>
            </a:r>
            <a:r>
              <a:rPr lang="en-US" dirty="0"/>
              <a:t>at</a:t>
            </a:r>
            <a:br>
              <a:rPr lang="en-US" dirty="0"/>
            </a:br>
            <a:r>
              <a:rPr lang="en-US" sz="2700" dirty="0">
                <a:hlinkClick r:id="rId2"/>
              </a:rPr>
              <a:t>http://</a:t>
            </a:r>
            <a:r>
              <a:rPr lang="en-US" sz="2700" dirty="0" smtClean="0">
                <a:hlinkClick r:id="rId2"/>
              </a:rPr>
              <a:t>www.dhhr.wv.gov/healthcheck/Pages/default.aspx</a:t>
            </a:r>
            <a:r>
              <a:rPr lang="en-US" sz="2700" dirty="0" smtClean="0"/>
              <a:t> </a:t>
            </a:r>
            <a:endParaRPr lang="en-US" sz="2700" dirty="0"/>
          </a:p>
        </p:txBody>
      </p:sp>
      <p:sp>
        <p:nvSpPr>
          <p:cNvPr id="3" name="Content Placeholder 2"/>
          <p:cNvSpPr>
            <a:spLocks noGrp="1"/>
          </p:cNvSpPr>
          <p:nvPr>
            <p:ph idx="1"/>
          </p:nvPr>
        </p:nvSpPr>
        <p:spPr>
          <a:xfrm>
            <a:off x="457200" y="1876425"/>
            <a:ext cx="8229600" cy="4610100"/>
          </a:xfrm>
        </p:spPr>
        <p:txBody>
          <a:bodyPr>
            <a:normAutofit/>
          </a:bodyPr>
          <a:lstStyle/>
          <a:p>
            <a:r>
              <a:rPr lang="en-US" dirty="0" smtClean="0"/>
              <a:t>WVDE Tools for Schools</a:t>
            </a:r>
          </a:p>
          <a:p>
            <a:r>
              <a:rPr lang="en-US" dirty="0" smtClean="0"/>
              <a:t>WVDE School Readiness Brochure</a:t>
            </a:r>
          </a:p>
          <a:p>
            <a:r>
              <a:rPr lang="en-US" dirty="0" smtClean="0"/>
              <a:t>WVDHHR Parent Information:  Preventive Care Tips</a:t>
            </a:r>
          </a:p>
          <a:p>
            <a:r>
              <a:rPr lang="en-US" dirty="0" smtClean="0"/>
              <a:t>WVDHHR Preventive Health Care Tips and Resources:  Bullying, Autism, Immunizations, etc.</a:t>
            </a:r>
          </a:p>
          <a:p>
            <a:endParaRPr lang="en-US" dirty="0" smtClean="0"/>
          </a:p>
          <a:p>
            <a:endParaRPr lang="en-US" dirty="0" smtClean="0"/>
          </a:p>
          <a:p>
            <a:endParaRPr lang="en-US" dirty="0" smtClean="0"/>
          </a:p>
        </p:txBody>
      </p:sp>
    </p:spTree>
    <p:extLst>
      <p:ext uri="{BB962C8B-B14F-4D97-AF65-F5344CB8AC3E}">
        <p14:creationId xmlns:p14="http://schemas.microsoft.com/office/powerpoint/2010/main" val="8270516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Quality Assurance Measures</a:t>
            </a:r>
            <a:endParaRPr lang="en-US" dirty="0"/>
          </a:p>
        </p:txBody>
      </p:sp>
      <p:sp>
        <p:nvSpPr>
          <p:cNvPr id="3" name="Content Placeholder 2"/>
          <p:cNvSpPr>
            <a:spLocks noGrp="1"/>
          </p:cNvSpPr>
          <p:nvPr>
            <p:ph idx="1"/>
          </p:nvPr>
        </p:nvSpPr>
        <p:spPr/>
        <p:txBody>
          <a:bodyPr/>
          <a:lstStyle/>
          <a:p>
            <a:r>
              <a:rPr lang="en-US" dirty="0" smtClean="0"/>
              <a:t>Periodicity Schedule</a:t>
            </a:r>
          </a:p>
          <a:p>
            <a:r>
              <a:rPr lang="en-US" dirty="0" err="1" smtClean="0"/>
              <a:t>BrightFutures</a:t>
            </a:r>
            <a:endParaRPr lang="en-US" dirty="0" smtClean="0"/>
          </a:p>
          <a:p>
            <a:r>
              <a:rPr lang="en-US" dirty="0" smtClean="0"/>
              <a:t>Medical Advisory Board</a:t>
            </a:r>
          </a:p>
          <a:p>
            <a:r>
              <a:rPr lang="en-US" dirty="0" smtClean="0"/>
              <a:t>Regional </a:t>
            </a:r>
            <a:r>
              <a:rPr lang="en-US" dirty="0" err="1" smtClean="0"/>
              <a:t>HealthCheck</a:t>
            </a:r>
            <a:r>
              <a:rPr lang="en-US" dirty="0" smtClean="0"/>
              <a:t> Specialist</a:t>
            </a:r>
          </a:p>
          <a:p>
            <a:r>
              <a:rPr lang="en-US" dirty="0"/>
              <a:t>Concerns related to completion of vision and hearing screenings on </a:t>
            </a:r>
            <a:r>
              <a:rPr lang="en-US" dirty="0" err="1"/>
              <a:t>HealthCheck</a:t>
            </a:r>
            <a:endParaRPr lang="en-US" dirty="0"/>
          </a:p>
          <a:p>
            <a:endParaRPr lang="en-US" dirty="0" smtClean="0"/>
          </a:p>
          <a:p>
            <a:pPr marL="0" indent="0">
              <a:buNone/>
            </a:pPr>
            <a:endParaRPr lang="en-US" dirty="0"/>
          </a:p>
        </p:txBody>
      </p:sp>
    </p:spTree>
    <p:extLst>
      <p:ext uri="{BB962C8B-B14F-4D97-AF65-F5344CB8AC3E}">
        <p14:creationId xmlns:p14="http://schemas.microsoft.com/office/powerpoint/2010/main" val="20320996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Dental Exam</a:t>
            </a:r>
            <a:endParaRPr lang="en-US" dirty="0"/>
          </a:p>
        </p:txBody>
      </p:sp>
      <p:pic>
        <p:nvPicPr>
          <p:cNvPr id="4" name="Content Placeholder 3"/>
          <p:cNvPicPr>
            <a:picLocks noGrp="1" noChangeAspect="1"/>
          </p:cNvPicPr>
          <p:nvPr>
            <p:ph idx="1"/>
          </p:nvPr>
        </p:nvPicPr>
        <p:blipFill>
          <a:blip r:embed="rId2"/>
          <a:stretch>
            <a:fillRect/>
          </a:stretch>
        </p:blipFill>
        <p:spPr>
          <a:xfrm>
            <a:off x="956758" y="4333875"/>
            <a:ext cx="7230483" cy="1277103"/>
          </a:xfrm>
          <a:prstGeom prst="rect">
            <a:avLst/>
          </a:prstGeom>
        </p:spPr>
      </p:pic>
      <p:pic>
        <p:nvPicPr>
          <p:cNvPr id="5" name="Picture 4"/>
          <p:cNvPicPr>
            <a:picLocks noChangeAspect="1"/>
          </p:cNvPicPr>
          <p:nvPr/>
        </p:nvPicPr>
        <p:blipFill>
          <a:blip r:embed="rId3"/>
          <a:stretch>
            <a:fillRect/>
          </a:stretch>
        </p:blipFill>
        <p:spPr>
          <a:xfrm>
            <a:off x="2914650" y="2079978"/>
            <a:ext cx="3491952" cy="2253897"/>
          </a:xfrm>
          <a:prstGeom prst="rect">
            <a:avLst/>
          </a:prstGeom>
        </p:spPr>
      </p:pic>
    </p:spTree>
    <p:extLst>
      <p:ext uri="{BB962C8B-B14F-4D97-AF65-F5344CB8AC3E}">
        <p14:creationId xmlns:p14="http://schemas.microsoft.com/office/powerpoint/2010/main" val="38346838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Dental </a:t>
            </a:r>
            <a:r>
              <a:rPr lang="en-US" dirty="0"/>
              <a:t>sealants are effective in preventing dental decay. School-based dental sealant programs have been shown to </a:t>
            </a:r>
            <a:r>
              <a:rPr lang="en-US" dirty="0">
                <a:solidFill>
                  <a:srgbClr val="FF0000"/>
                </a:solidFill>
              </a:rPr>
              <a:t>reduce dental decay</a:t>
            </a:r>
            <a:r>
              <a:rPr lang="en-US" dirty="0"/>
              <a:t> on the chewing surfaces of back teeth by </a:t>
            </a:r>
            <a:r>
              <a:rPr lang="en-US" dirty="0">
                <a:solidFill>
                  <a:srgbClr val="FF0000"/>
                </a:solidFill>
              </a:rPr>
              <a:t>60 percent over a five-year period</a:t>
            </a:r>
            <a:r>
              <a:rPr lang="en-US" dirty="0"/>
              <a:t>. </a:t>
            </a:r>
            <a:endParaRPr lang="en-US" dirty="0" smtClean="0"/>
          </a:p>
          <a:p>
            <a:pPr marL="0" indent="0">
              <a:buNone/>
            </a:pPr>
            <a:r>
              <a:rPr lang="en-US" dirty="0" smtClean="0"/>
              <a:t>They </a:t>
            </a:r>
            <a:r>
              <a:rPr lang="en-US" dirty="0"/>
              <a:t>are 100 percent effective when fully retained.</a:t>
            </a:r>
          </a:p>
          <a:p>
            <a:endParaRPr lang="en-US" dirty="0"/>
          </a:p>
        </p:txBody>
      </p:sp>
    </p:spTree>
    <p:extLst>
      <p:ext uri="{BB962C8B-B14F-4D97-AF65-F5344CB8AC3E}">
        <p14:creationId xmlns:p14="http://schemas.microsoft.com/office/powerpoint/2010/main" val="18781329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581024"/>
            <a:ext cx="9029699" cy="1228725"/>
          </a:xfrm>
        </p:spPr>
        <p:txBody>
          <a:bodyPr>
            <a:noAutofit/>
          </a:bodyPr>
          <a:lstStyle/>
          <a:p>
            <a:r>
              <a:rPr lang="en-US" sz="3600" dirty="0"/>
              <a:t/>
            </a:r>
            <a:br>
              <a:rPr lang="en-US" sz="3600" dirty="0"/>
            </a:br>
            <a:r>
              <a:rPr lang="en-US" sz="3200" dirty="0"/>
              <a:t>What is the Difference</a:t>
            </a:r>
            <a:r>
              <a:rPr lang="en-US" sz="3200" dirty="0" smtClean="0"/>
              <a:t>?</a:t>
            </a:r>
            <a:br>
              <a:rPr lang="en-US" sz="3200" dirty="0" smtClean="0"/>
            </a:br>
            <a:r>
              <a:rPr lang="en-US" sz="3200" dirty="0" smtClean="0"/>
              <a:t>Oral </a:t>
            </a:r>
            <a:r>
              <a:rPr lang="en-US" sz="3200" dirty="0"/>
              <a:t>Health </a:t>
            </a:r>
            <a:r>
              <a:rPr lang="en-US" sz="3200" dirty="0" smtClean="0"/>
              <a:t>Screening, Dental Assessment  </a:t>
            </a:r>
            <a:br>
              <a:rPr lang="en-US" sz="3200" dirty="0" smtClean="0"/>
            </a:br>
            <a:r>
              <a:rPr lang="en-US" sz="3200" dirty="0" smtClean="0"/>
              <a:t>and Dental Examination</a:t>
            </a:r>
            <a:endParaRPr lang="en-US" sz="3200" dirty="0"/>
          </a:p>
        </p:txBody>
      </p:sp>
      <p:pic>
        <p:nvPicPr>
          <p:cNvPr id="4" name="Content Placeholder 3"/>
          <p:cNvPicPr>
            <a:picLocks noGrp="1" noChangeAspect="1"/>
          </p:cNvPicPr>
          <p:nvPr>
            <p:ph idx="1"/>
          </p:nvPr>
        </p:nvPicPr>
        <p:blipFill>
          <a:blip r:embed="rId2"/>
          <a:stretch>
            <a:fillRect/>
          </a:stretch>
        </p:blipFill>
        <p:spPr>
          <a:xfrm>
            <a:off x="895350" y="5820342"/>
            <a:ext cx="1228725" cy="791974"/>
          </a:xfrm>
          <a:prstGeom prst="rect">
            <a:avLst/>
          </a:prstGeom>
        </p:spPr>
      </p:pic>
      <p:sp>
        <p:nvSpPr>
          <p:cNvPr id="5" name="Rectangle 4"/>
          <p:cNvSpPr/>
          <p:nvPr/>
        </p:nvSpPr>
        <p:spPr>
          <a:xfrm>
            <a:off x="114300" y="2209800"/>
            <a:ext cx="8915400" cy="3354765"/>
          </a:xfrm>
          <a:prstGeom prst="rect">
            <a:avLst/>
          </a:prstGeom>
        </p:spPr>
        <p:txBody>
          <a:bodyPr wrap="square">
            <a:spAutoFit/>
          </a:bodyPr>
          <a:lstStyle/>
          <a:p>
            <a:r>
              <a:rPr lang="en-US" dirty="0" smtClean="0"/>
              <a:t>•  </a:t>
            </a:r>
            <a:r>
              <a:rPr lang="en-US" sz="1600" dirty="0" smtClean="0"/>
              <a:t>An </a:t>
            </a:r>
            <a:r>
              <a:rPr lang="en-US" sz="1600" b="1" dirty="0"/>
              <a:t>oral health screening </a:t>
            </a:r>
            <a:r>
              <a:rPr lang="en-US" sz="1600" dirty="0"/>
              <a:t>is usually completed by a nurse or medical provider to see if your child has any possible concerns with their teeth or mouth to detect any type of mouth ulcers or oral diseases or concern with your child’s teeth to make a referral to a Dentist.</a:t>
            </a:r>
          </a:p>
          <a:p>
            <a:endParaRPr lang="en-US" sz="1600" dirty="0"/>
          </a:p>
          <a:p>
            <a:r>
              <a:rPr lang="en-US" sz="1600" dirty="0" smtClean="0"/>
              <a:t>•  A </a:t>
            </a:r>
            <a:r>
              <a:rPr lang="en-US" sz="1600" b="1" dirty="0"/>
              <a:t>dental assessment </a:t>
            </a:r>
            <a:r>
              <a:rPr lang="en-US" sz="1600" dirty="0"/>
              <a:t>is completed by a dental hygienist or Dentist to provide a simple structural assessment of your child’s mouth with the aid of an x-ray.  Your child should see a Dentist for a dental examination inclusive of an x-ray within 6 months of the dental assessment</a:t>
            </a:r>
            <a:r>
              <a:rPr lang="en-US" sz="1600" dirty="0" smtClean="0"/>
              <a:t>. </a:t>
            </a:r>
            <a:r>
              <a:rPr lang="en-US" sz="1600" b="1" dirty="0" smtClean="0">
                <a:solidFill>
                  <a:srgbClr val="FF0000"/>
                </a:solidFill>
              </a:rPr>
              <a:t>Last Resort for new recommendation.</a:t>
            </a:r>
          </a:p>
          <a:p>
            <a:endParaRPr lang="en-US" sz="1600" dirty="0"/>
          </a:p>
          <a:p>
            <a:r>
              <a:rPr lang="en-US" sz="1600" dirty="0" smtClean="0"/>
              <a:t>•  A </a:t>
            </a:r>
            <a:r>
              <a:rPr lang="en-US" sz="1600" b="1" dirty="0"/>
              <a:t>dental examination </a:t>
            </a:r>
            <a:r>
              <a:rPr lang="en-US" sz="1600" dirty="0"/>
              <a:t>is a complete oral health assessment inclusive of an x-ray of the dental bones to diagnose and treat any dental concerns for oral health </a:t>
            </a:r>
            <a:r>
              <a:rPr lang="en-US" sz="1600" dirty="0" smtClean="0"/>
              <a:t>prevention completed by a Dentist.  </a:t>
            </a:r>
            <a:r>
              <a:rPr lang="en-US" sz="1600" b="1" dirty="0" smtClean="0">
                <a:solidFill>
                  <a:srgbClr val="FF0000"/>
                </a:solidFill>
              </a:rPr>
              <a:t>Primary focus for new recommendation.</a:t>
            </a:r>
            <a:endParaRPr lang="en-US" sz="1600" b="1" dirty="0">
              <a:solidFill>
                <a:srgbClr val="FF0000"/>
              </a:solidFill>
            </a:endParaRPr>
          </a:p>
          <a:p>
            <a:endParaRPr lang="en-US" dirty="0"/>
          </a:p>
        </p:txBody>
      </p:sp>
    </p:spTree>
    <p:extLst>
      <p:ext uri="{BB962C8B-B14F-4D97-AF65-F5344CB8AC3E}">
        <p14:creationId xmlns:p14="http://schemas.microsoft.com/office/powerpoint/2010/main" val="14981359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23925" y="0"/>
            <a:ext cx="7058540" cy="6791324"/>
          </a:xfrm>
          <a:prstGeom prst="rect">
            <a:avLst/>
          </a:prstGeom>
        </p:spPr>
      </p:pic>
    </p:spTree>
    <p:extLst>
      <p:ext uri="{BB962C8B-B14F-4D97-AF65-F5344CB8AC3E}">
        <p14:creationId xmlns:p14="http://schemas.microsoft.com/office/powerpoint/2010/main" val="3981505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Status of </a:t>
            </a:r>
            <a:r>
              <a:rPr lang="en-US" sz="3200" b="1" dirty="0" smtClean="0"/>
              <a:t>Health in WV</a:t>
            </a:r>
            <a:endParaRPr lang="en-US" sz="3200" b="1" dirty="0"/>
          </a:p>
        </p:txBody>
      </p:sp>
      <p:sp>
        <p:nvSpPr>
          <p:cNvPr id="3" name="Subtitle 2"/>
          <p:cNvSpPr>
            <a:spLocks noGrp="1"/>
          </p:cNvSpPr>
          <p:nvPr>
            <p:ph sz="half" idx="1"/>
          </p:nvPr>
        </p:nvSpPr>
        <p:spPr/>
        <p:txBody>
          <a:bodyPr>
            <a:normAutofit/>
          </a:bodyPr>
          <a:lstStyle/>
          <a:p>
            <a:endParaRPr lang="en-US" dirty="0"/>
          </a:p>
          <a:p>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812003" y="2417763"/>
            <a:ext cx="3407281" cy="2905125"/>
          </a:xfrm>
        </p:spPr>
      </p:pic>
      <p:pic>
        <p:nvPicPr>
          <p:cNvPr id="6" name="Picture 5"/>
          <p:cNvPicPr>
            <a:picLocks noChangeAspect="1"/>
          </p:cNvPicPr>
          <p:nvPr/>
        </p:nvPicPr>
        <p:blipFill>
          <a:blip r:embed="rId3"/>
          <a:stretch>
            <a:fillRect/>
          </a:stretch>
        </p:blipFill>
        <p:spPr>
          <a:xfrm>
            <a:off x="652909" y="2013061"/>
            <a:ext cx="6725809" cy="4144955"/>
          </a:xfrm>
          <a:prstGeom prst="rect">
            <a:avLst/>
          </a:prstGeom>
        </p:spPr>
      </p:pic>
    </p:spTree>
    <p:extLst>
      <p:ext uri="{BB962C8B-B14F-4D97-AF65-F5344CB8AC3E}">
        <p14:creationId xmlns:p14="http://schemas.microsoft.com/office/powerpoint/2010/main" val="14350636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38514" y="0"/>
            <a:ext cx="5718629" cy="6858000"/>
          </a:xfrm>
          <a:prstGeom prst="rect">
            <a:avLst/>
          </a:prstGeom>
        </p:spPr>
      </p:pic>
    </p:spTree>
    <p:extLst>
      <p:ext uri="{BB962C8B-B14F-4D97-AF65-F5344CB8AC3E}">
        <p14:creationId xmlns:p14="http://schemas.microsoft.com/office/powerpoint/2010/main" val="547274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825" y="1109773"/>
            <a:ext cx="8796337" cy="1143000"/>
          </a:xfrm>
        </p:spPr>
        <p:txBody>
          <a:bodyPr>
            <a:noAutofit/>
          </a:bodyPr>
          <a:lstStyle/>
          <a:p>
            <a:r>
              <a:rPr lang="en-US" sz="3600" dirty="0" smtClean="0"/>
              <a:t>Importance of working with local dental providers…establishing dental homes</a:t>
            </a:r>
            <a:endParaRPr lang="en-US" sz="3600" dirty="0"/>
          </a:p>
        </p:txBody>
      </p:sp>
      <p:pic>
        <p:nvPicPr>
          <p:cNvPr id="9" name="Content Placeholder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86325" y="2491390"/>
            <a:ext cx="3743325" cy="2728309"/>
          </a:xfrm>
        </p:spPr>
      </p:pic>
      <p:pic>
        <p:nvPicPr>
          <p:cNvPr id="4" name="Picture 3"/>
          <p:cNvPicPr>
            <a:picLocks noChangeAspect="1"/>
          </p:cNvPicPr>
          <p:nvPr/>
        </p:nvPicPr>
        <p:blipFill>
          <a:blip r:embed="rId3"/>
          <a:stretch>
            <a:fillRect/>
          </a:stretch>
        </p:blipFill>
        <p:spPr>
          <a:xfrm>
            <a:off x="245825" y="5458315"/>
            <a:ext cx="1887775" cy="121676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062" y="2491390"/>
            <a:ext cx="3886331" cy="2728309"/>
          </a:xfrm>
          <a:prstGeom prst="rect">
            <a:avLst/>
          </a:prstGeom>
        </p:spPr>
      </p:pic>
    </p:spTree>
    <p:extLst>
      <p:ext uri="{BB962C8B-B14F-4D97-AF65-F5344CB8AC3E}">
        <p14:creationId xmlns:p14="http://schemas.microsoft.com/office/powerpoint/2010/main" val="33952170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043" y="585692"/>
            <a:ext cx="8421757" cy="1143000"/>
          </a:xfrm>
        </p:spPr>
        <p:txBody>
          <a:bodyPr/>
          <a:lstStyle/>
          <a:p>
            <a:r>
              <a:rPr lang="en-US" dirty="0" smtClean="0"/>
              <a:t>FACT</a:t>
            </a:r>
            <a:endParaRPr lang="en-US" dirty="0"/>
          </a:p>
        </p:txBody>
      </p:sp>
      <p:sp>
        <p:nvSpPr>
          <p:cNvPr id="3" name="Content Placeholder 2"/>
          <p:cNvSpPr>
            <a:spLocks noGrp="1"/>
          </p:cNvSpPr>
          <p:nvPr>
            <p:ph idx="1"/>
          </p:nvPr>
        </p:nvSpPr>
        <p:spPr>
          <a:xfrm>
            <a:off x="265043" y="1931398"/>
            <a:ext cx="8421757" cy="3448283"/>
          </a:xfrm>
        </p:spPr>
        <p:txBody>
          <a:bodyPr>
            <a:normAutofit fontScale="92500" lnSpcReduction="10000"/>
          </a:bodyPr>
          <a:lstStyle/>
          <a:p>
            <a:pPr marL="0" indent="0">
              <a:buNone/>
            </a:pPr>
            <a:r>
              <a:rPr lang="en-US" dirty="0"/>
              <a:t>Unfortunately, many parents cannot afford or access dental care. </a:t>
            </a:r>
            <a:r>
              <a:rPr lang="en-US" dirty="0">
                <a:solidFill>
                  <a:srgbClr val="FF0000"/>
                </a:solidFill>
              </a:rPr>
              <a:t>Schools can help children receive necessary preventive care in order to stay healthy and in school.  </a:t>
            </a:r>
            <a:r>
              <a:rPr lang="en-US" dirty="0"/>
              <a:t>School-based dental services keep students healthy in schools and learning versus absent for toothaches and leaving a full day for a one-hour appointment with a Dentist.</a:t>
            </a:r>
          </a:p>
        </p:txBody>
      </p:sp>
      <p:pic>
        <p:nvPicPr>
          <p:cNvPr id="4" name="Picture 3"/>
          <p:cNvPicPr>
            <a:picLocks noChangeAspect="1"/>
          </p:cNvPicPr>
          <p:nvPr/>
        </p:nvPicPr>
        <p:blipFill>
          <a:blip r:embed="rId2"/>
          <a:stretch>
            <a:fillRect/>
          </a:stretch>
        </p:blipFill>
        <p:spPr>
          <a:xfrm>
            <a:off x="123825" y="5379681"/>
            <a:ext cx="2009775" cy="1295400"/>
          </a:xfrm>
          <a:prstGeom prst="rect">
            <a:avLst/>
          </a:prstGeom>
        </p:spPr>
      </p:pic>
    </p:spTree>
    <p:extLst>
      <p:ext uri="{BB962C8B-B14F-4D97-AF65-F5344CB8AC3E}">
        <p14:creationId xmlns:p14="http://schemas.microsoft.com/office/powerpoint/2010/main" val="10808248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825" y="640379"/>
            <a:ext cx="8839199" cy="1249362"/>
          </a:xfrm>
        </p:spPr>
        <p:txBody>
          <a:bodyPr>
            <a:normAutofit fontScale="90000"/>
          </a:bodyPr>
          <a:lstStyle/>
          <a:p>
            <a:r>
              <a:rPr lang="en-US" dirty="0"/>
              <a:t>What is the </a:t>
            </a:r>
            <a:r>
              <a:rPr lang="en-US" dirty="0" smtClean="0"/>
              <a:t>recommended </a:t>
            </a:r>
            <a:r>
              <a:rPr lang="en-US" dirty="0"/>
              <a:t>documentation?</a:t>
            </a:r>
          </a:p>
        </p:txBody>
      </p:sp>
      <p:sp>
        <p:nvSpPr>
          <p:cNvPr id="3" name="Content Placeholder 2"/>
          <p:cNvSpPr>
            <a:spLocks noGrp="1"/>
          </p:cNvSpPr>
          <p:nvPr>
            <p:ph idx="1"/>
          </p:nvPr>
        </p:nvSpPr>
        <p:spPr>
          <a:xfrm>
            <a:off x="361950" y="1889741"/>
            <a:ext cx="8229600" cy="3810000"/>
          </a:xfrm>
        </p:spPr>
        <p:txBody>
          <a:bodyPr>
            <a:normAutofit fontScale="85000" lnSpcReduction="10000"/>
          </a:bodyPr>
          <a:lstStyle/>
          <a:p>
            <a:r>
              <a:rPr lang="en-US" dirty="0"/>
              <a:t>Students must provide proof that they have had a </a:t>
            </a:r>
            <a:r>
              <a:rPr lang="en-US" dirty="0">
                <a:solidFill>
                  <a:srgbClr val="FF0000"/>
                </a:solidFill>
              </a:rPr>
              <a:t>dental examination within the last 12 months </a:t>
            </a:r>
            <a:r>
              <a:rPr lang="en-US" dirty="0"/>
              <a:t>at the time of enrollment.  At a minimum, it must show the </a:t>
            </a:r>
            <a:r>
              <a:rPr lang="en-US" dirty="0">
                <a:solidFill>
                  <a:srgbClr val="FF0000"/>
                </a:solidFill>
              </a:rPr>
              <a:t>date the exam </a:t>
            </a:r>
            <a:r>
              <a:rPr lang="en-US" dirty="0"/>
              <a:t>was given and the </a:t>
            </a:r>
            <a:r>
              <a:rPr lang="en-US" dirty="0">
                <a:solidFill>
                  <a:srgbClr val="FF0000"/>
                </a:solidFill>
              </a:rPr>
              <a:t>dentist’s signature</a:t>
            </a:r>
            <a:r>
              <a:rPr lang="en-US" dirty="0"/>
              <a:t>. </a:t>
            </a:r>
            <a:r>
              <a:rPr lang="en-US" dirty="0">
                <a:solidFill>
                  <a:srgbClr val="00B0F0"/>
                </a:solidFill>
              </a:rPr>
              <a:t>There is no special form to show proof of examination</a:t>
            </a:r>
            <a:r>
              <a:rPr lang="en-US" dirty="0"/>
              <a:t>.  In order for the school and ODPP to assist with follow-up care coordination with your Dentist, it would be beneficial if the information indicated need for restorative care.</a:t>
            </a:r>
          </a:p>
        </p:txBody>
      </p:sp>
      <p:pic>
        <p:nvPicPr>
          <p:cNvPr id="4" name="Picture 3"/>
          <p:cNvPicPr>
            <a:picLocks noChangeAspect="1"/>
          </p:cNvPicPr>
          <p:nvPr/>
        </p:nvPicPr>
        <p:blipFill>
          <a:blip r:embed="rId2"/>
          <a:stretch>
            <a:fillRect/>
          </a:stretch>
        </p:blipFill>
        <p:spPr>
          <a:xfrm>
            <a:off x="123825" y="5379681"/>
            <a:ext cx="2009775" cy="1295400"/>
          </a:xfrm>
          <a:prstGeom prst="rect">
            <a:avLst/>
          </a:prstGeom>
        </p:spPr>
      </p:pic>
    </p:spTree>
    <p:extLst>
      <p:ext uri="{BB962C8B-B14F-4D97-AF65-F5344CB8AC3E}">
        <p14:creationId xmlns:p14="http://schemas.microsoft.com/office/powerpoint/2010/main" val="32873366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425" y="487721"/>
            <a:ext cx="8496300" cy="1143000"/>
          </a:xfrm>
        </p:spPr>
        <p:txBody>
          <a:bodyPr/>
          <a:lstStyle/>
          <a:p>
            <a:r>
              <a:rPr lang="en-US" dirty="0" smtClean="0"/>
              <a:t>Documentation</a:t>
            </a:r>
            <a:endParaRPr lang="en-US" dirty="0"/>
          </a:p>
        </p:txBody>
      </p:sp>
      <p:sp>
        <p:nvSpPr>
          <p:cNvPr id="3" name="Content Placeholder 2"/>
          <p:cNvSpPr>
            <a:spLocks noGrp="1"/>
          </p:cNvSpPr>
          <p:nvPr>
            <p:ph idx="1"/>
          </p:nvPr>
        </p:nvSpPr>
        <p:spPr>
          <a:xfrm>
            <a:off x="190500" y="1630721"/>
            <a:ext cx="8496300" cy="3931880"/>
          </a:xfrm>
        </p:spPr>
        <p:txBody>
          <a:bodyPr>
            <a:normAutofit/>
          </a:bodyPr>
          <a:lstStyle/>
          <a:p>
            <a:pPr marL="0" indent="0">
              <a:buNone/>
            </a:pPr>
            <a:endParaRPr lang="en-US" sz="2400" dirty="0" smtClean="0"/>
          </a:p>
          <a:p>
            <a:r>
              <a:rPr lang="en-US" dirty="0" smtClean="0"/>
              <a:t>Future…Oral Health Data Base populated by dental providers which talks to WOW to share dental exam and oral health assessment information with schools.  Single-point sign-on.</a:t>
            </a:r>
            <a:endParaRPr lang="en-US" dirty="0"/>
          </a:p>
        </p:txBody>
      </p:sp>
      <p:pic>
        <p:nvPicPr>
          <p:cNvPr id="4" name="Picture 3"/>
          <p:cNvPicPr>
            <a:picLocks noChangeAspect="1"/>
          </p:cNvPicPr>
          <p:nvPr/>
        </p:nvPicPr>
        <p:blipFill>
          <a:blip r:embed="rId2"/>
          <a:stretch>
            <a:fillRect/>
          </a:stretch>
        </p:blipFill>
        <p:spPr>
          <a:xfrm>
            <a:off x="123825" y="5379681"/>
            <a:ext cx="2009775" cy="1295400"/>
          </a:xfrm>
          <a:prstGeom prst="rect">
            <a:avLst/>
          </a:prstGeom>
        </p:spPr>
      </p:pic>
    </p:spTree>
    <p:extLst>
      <p:ext uri="{BB962C8B-B14F-4D97-AF65-F5344CB8AC3E}">
        <p14:creationId xmlns:p14="http://schemas.microsoft.com/office/powerpoint/2010/main" val="12700091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Documentation</a:t>
            </a:r>
            <a:endParaRPr lang="en-US" dirty="0"/>
          </a:p>
        </p:txBody>
      </p:sp>
      <p:sp>
        <p:nvSpPr>
          <p:cNvPr id="3" name="Content Placeholder 2"/>
          <p:cNvSpPr>
            <a:spLocks noGrp="1"/>
          </p:cNvSpPr>
          <p:nvPr>
            <p:ph idx="1"/>
          </p:nvPr>
        </p:nvSpPr>
        <p:spPr/>
        <p:txBody>
          <a:bodyPr/>
          <a:lstStyle/>
          <a:p>
            <a:r>
              <a:rPr lang="en-US" dirty="0"/>
              <a:t>Children in Head Start</a:t>
            </a:r>
          </a:p>
        </p:txBody>
      </p:sp>
      <p:pic>
        <p:nvPicPr>
          <p:cNvPr id="5" name="Picture 4"/>
          <p:cNvPicPr>
            <a:picLocks noChangeAspect="1"/>
          </p:cNvPicPr>
          <p:nvPr/>
        </p:nvPicPr>
        <p:blipFill>
          <a:blip r:embed="rId2"/>
          <a:stretch>
            <a:fillRect/>
          </a:stretch>
        </p:blipFill>
        <p:spPr>
          <a:xfrm>
            <a:off x="1542843" y="3384185"/>
            <a:ext cx="5819775" cy="1514475"/>
          </a:xfrm>
          <a:prstGeom prst="rect">
            <a:avLst/>
          </a:prstGeom>
        </p:spPr>
      </p:pic>
    </p:spTree>
    <p:extLst>
      <p:ext uri="{BB962C8B-B14F-4D97-AF65-F5344CB8AC3E}">
        <p14:creationId xmlns:p14="http://schemas.microsoft.com/office/powerpoint/2010/main" val="1887438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0295"/>
            <a:ext cx="8991600" cy="1249362"/>
          </a:xfrm>
        </p:spPr>
        <p:txBody>
          <a:bodyPr>
            <a:normAutofit fontScale="90000"/>
          </a:bodyPr>
          <a:lstStyle/>
          <a:p>
            <a:r>
              <a:rPr lang="en-US" dirty="0" smtClean="0"/>
              <a:t/>
            </a:r>
            <a:br>
              <a:rPr lang="en-US" dirty="0" smtClean="0"/>
            </a:br>
            <a:r>
              <a:rPr lang="en-US" sz="3600" b="1" dirty="0" smtClean="0"/>
              <a:t>Key </a:t>
            </a:r>
            <a:r>
              <a:rPr lang="en-US" sz="3600" b="1" dirty="0"/>
              <a:t>strategies for the </a:t>
            </a:r>
            <a:r>
              <a:rPr lang="en-US" sz="3600" b="1" dirty="0" smtClean="0"/>
              <a:t>2017/18 pre-enrollment</a:t>
            </a:r>
            <a:endParaRPr lang="en-US" sz="3600" b="1" dirty="0"/>
          </a:p>
        </p:txBody>
      </p:sp>
      <p:pic>
        <p:nvPicPr>
          <p:cNvPr id="4" name="Content Placeholder 3"/>
          <p:cNvPicPr>
            <a:picLocks noGrp="1" noChangeAspect="1"/>
          </p:cNvPicPr>
          <p:nvPr>
            <p:ph sz="half" idx="1"/>
          </p:nvPr>
        </p:nvPicPr>
        <p:blipFill>
          <a:blip r:embed="rId2"/>
          <a:stretch>
            <a:fillRect/>
          </a:stretch>
        </p:blipFill>
        <p:spPr>
          <a:xfrm>
            <a:off x="741405" y="5664980"/>
            <a:ext cx="1643212" cy="1060619"/>
          </a:xfrm>
          <a:prstGeom prst="rect">
            <a:avLst/>
          </a:prstGeom>
        </p:spPr>
      </p:pic>
      <p:sp>
        <p:nvSpPr>
          <p:cNvPr id="6" name="Content Placeholder 5"/>
          <p:cNvSpPr>
            <a:spLocks noGrp="1"/>
          </p:cNvSpPr>
          <p:nvPr>
            <p:ph sz="half" idx="2"/>
          </p:nvPr>
        </p:nvSpPr>
        <p:spPr>
          <a:xfrm>
            <a:off x="76200" y="1657349"/>
            <a:ext cx="8991600" cy="4007631"/>
          </a:xfrm>
        </p:spPr>
        <p:txBody>
          <a:bodyPr>
            <a:normAutofit fontScale="77500" lnSpcReduction="20000"/>
          </a:bodyPr>
          <a:lstStyle/>
          <a:p>
            <a:r>
              <a:rPr lang="en-US" dirty="0" smtClean="0"/>
              <a:t>Outreach to staff…</a:t>
            </a:r>
            <a:r>
              <a:rPr lang="en-US" dirty="0" err="1" smtClean="0"/>
              <a:t>HealthCheck</a:t>
            </a:r>
            <a:r>
              <a:rPr lang="en-US" dirty="0" smtClean="0"/>
              <a:t> Tools for Schools &amp; Dental Exam School Tool Kit</a:t>
            </a:r>
          </a:p>
          <a:p>
            <a:r>
              <a:rPr lang="en-US" dirty="0"/>
              <a:t>P</a:t>
            </a:r>
            <a:r>
              <a:rPr lang="en-US" dirty="0" smtClean="0"/>
              <a:t>arents and community…</a:t>
            </a:r>
            <a:r>
              <a:rPr lang="en-US" dirty="0" err="1" smtClean="0"/>
              <a:t>HealthCheck</a:t>
            </a:r>
            <a:r>
              <a:rPr lang="en-US" dirty="0" smtClean="0"/>
              <a:t> Tools for Schools and Dental Exam School Tool Kit</a:t>
            </a:r>
          </a:p>
          <a:p>
            <a:r>
              <a:rPr lang="en-US" dirty="0" smtClean="0"/>
              <a:t>Outreach to local Dentist and dental hygienist…meeting, letter, email, wellness meetings, etc.</a:t>
            </a:r>
          </a:p>
          <a:p>
            <a:r>
              <a:rPr lang="en-US" dirty="0" smtClean="0"/>
              <a:t>Head Start already has dental exam requirement </a:t>
            </a:r>
          </a:p>
          <a:p>
            <a:r>
              <a:rPr lang="en-US" dirty="0" smtClean="0"/>
              <a:t>School-based dental services</a:t>
            </a:r>
          </a:p>
          <a:p>
            <a:r>
              <a:rPr lang="en-US" dirty="0" smtClean="0"/>
              <a:t>Work with local public health certified dental hygienist to assist with dental assessments if needed</a:t>
            </a:r>
          </a:p>
          <a:p>
            <a:r>
              <a:rPr lang="en-US" dirty="0" smtClean="0"/>
              <a:t>Work with Marshall University-Oral Health Coordinators for education, fluoride rinse and oral health support</a:t>
            </a:r>
          </a:p>
          <a:p>
            <a:endParaRPr lang="en-US" dirty="0" smtClean="0"/>
          </a:p>
          <a:p>
            <a:endParaRPr lang="en-US" dirty="0" smtClean="0"/>
          </a:p>
          <a:p>
            <a:pPr marL="0" indent="0">
              <a:buNone/>
            </a:pPr>
            <a:endParaRPr lang="en-US" dirty="0"/>
          </a:p>
        </p:txBody>
      </p:sp>
    </p:spTree>
    <p:extLst>
      <p:ext uri="{BB962C8B-B14F-4D97-AF65-F5344CB8AC3E}">
        <p14:creationId xmlns:p14="http://schemas.microsoft.com/office/powerpoint/2010/main" val="156483267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5043" y="585692"/>
            <a:ext cx="8421757" cy="1143000"/>
          </a:xfrm>
        </p:spPr>
        <p:txBody>
          <a:bodyPr/>
          <a:lstStyle/>
          <a:p>
            <a:r>
              <a:rPr lang="en-US" dirty="0" smtClean="0"/>
              <a:t>FACT</a:t>
            </a:r>
            <a:endParaRPr lang="en-US" dirty="0"/>
          </a:p>
        </p:txBody>
      </p:sp>
      <p:sp>
        <p:nvSpPr>
          <p:cNvPr id="3" name="Content Placeholder 2"/>
          <p:cNvSpPr>
            <a:spLocks noGrp="1"/>
          </p:cNvSpPr>
          <p:nvPr>
            <p:ph idx="1"/>
          </p:nvPr>
        </p:nvSpPr>
        <p:spPr>
          <a:xfrm>
            <a:off x="265043" y="1931398"/>
            <a:ext cx="8421757" cy="3448283"/>
          </a:xfrm>
        </p:spPr>
        <p:txBody>
          <a:bodyPr>
            <a:normAutofit lnSpcReduction="10000"/>
          </a:bodyPr>
          <a:lstStyle/>
          <a:p>
            <a:pPr marL="0" indent="0">
              <a:buNone/>
            </a:pPr>
            <a:r>
              <a:rPr lang="en-US" dirty="0"/>
              <a:t>Portable dental equipment can be set up in a school gymnasium, library, classroom corner or a hallway if necessary. It takes approximately </a:t>
            </a:r>
            <a:r>
              <a:rPr lang="en-US" dirty="0">
                <a:solidFill>
                  <a:srgbClr val="FF0000"/>
                </a:solidFill>
              </a:rPr>
              <a:t>45 to 60 minutes to set up</a:t>
            </a:r>
            <a:r>
              <a:rPr lang="en-US" dirty="0"/>
              <a:t> equipment and supplies and approximately </a:t>
            </a:r>
            <a:r>
              <a:rPr lang="en-US" dirty="0">
                <a:solidFill>
                  <a:srgbClr val="FF0000"/>
                </a:solidFill>
              </a:rPr>
              <a:t>30 to 45 minutes to disassemble</a:t>
            </a:r>
            <a:r>
              <a:rPr lang="en-US" dirty="0"/>
              <a:t> and pack up.</a:t>
            </a:r>
          </a:p>
          <a:p>
            <a:pPr marL="0" indent="0">
              <a:buNone/>
            </a:pPr>
            <a:endParaRPr lang="en-US" dirty="0"/>
          </a:p>
        </p:txBody>
      </p:sp>
      <p:pic>
        <p:nvPicPr>
          <p:cNvPr id="4" name="Picture 3"/>
          <p:cNvPicPr>
            <a:picLocks noChangeAspect="1"/>
          </p:cNvPicPr>
          <p:nvPr/>
        </p:nvPicPr>
        <p:blipFill>
          <a:blip r:embed="rId2"/>
          <a:stretch>
            <a:fillRect/>
          </a:stretch>
        </p:blipFill>
        <p:spPr>
          <a:xfrm>
            <a:off x="123825" y="5379681"/>
            <a:ext cx="2009775" cy="1295400"/>
          </a:xfrm>
          <a:prstGeom prst="rect">
            <a:avLst/>
          </a:prstGeom>
        </p:spPr>
      </p:pic>
    </p:spTree>
    <p:extLst>
      <p:ext uri="{BB962C8B-B14F-4D97-AF65-F5344CB8AC3E}">
        <p14:creationId xmlns:p14="http://schemas.microsoft.com/office/powerpoint/2010/main" val="2716767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798"/>
            <a:ext cx="8229600" cy="665224"/>
          </a:xfrm>
        </p:spPr>
        <p:txBody>
          <a:bodyPr>
            <a:normAutofit fontScale="90000"/>
          </a:bodyPr>
          <a:lstStyle/>
          <a:p>
            <a:r>
              <a:rPr lang="en-US" dirty="0" smtClean="0"/>
              <a:t>Current Supports</a:t>
            </a:r>
            <a:endParaRPr lang="en-US" dirty="0"/>
          </a:p>
        </p:txBody>
      </p:sp>
      <p:sp>
        <p:nvSpPr>
          <p:cNvPr id="3" name="Content Placeholder 2"/>
          <p:cNvSpPr>
            <a:spLocks noGrp="1"/>
          </p:cNvSpPr>
          <p:nvPr>
            <p:ph idx="1"/>
          </p:nvPr>
        </p:nvSpPr>
        <p:spPr>
          <a:xfrm>
            <a:off x="24714" y="1594022"/>
            <a:ext cx="8229600" cy="4437704"/>
          </a:xfrm>
        </p:spPr>
        <p:txBody>
          <a:bodyPr>
            <a:normAutofit fontScale="70000" lnSpcReduction="20000"/>
          </a:bodyPr>
          <a:lstStyle/>
          <a:p>
            <a:r>
              <a:rPr lang="en-US" dirty="0" err="1" smtClean="0"/>
              <a:t>KidsFirst</a:t>
            </a:r>
            <a:r>
              <a:rPr lang="en-US" dirty="0" smtClean="0"/>
              <a:t> Team has insurance </a:t>
            </a:r>
            <a:r>
              <a:rPr lang="en-US" dirty="0" err="1" smtClean="0"/>
              <a:t>payors</a:t>
            </a:r>
            <a:r>
              <a:rPr lang="en-US" dirty="0" smtClean="0"/>
              <a:t> send out </a:t>
            </a:r>
            <a:r>
              <a:rPr lang="en-US" dirty="0" smtClean="0">
                <a:solidFill>
                  <a:srgbClr val="00B0F0"/>
                </a:solidFill>
              </a:rPr>
              <a:t>letter to notify parents/guardians </a:t>
            </a:r>
            <a:r>
              <a:rPr lang="en-US" dirty="0" smtClean="0"/>
              <a:t>of children who are in the ages to attend </a:t>
            </a:r>
            <a:r>
              <a:rPr lang="en-US" dirty="0" err="1" smtClean="0"/>
              <a:t>PreK</a:t>
            </a:r>
            <a:r>
              <a:rPr lang="en-US" dirty="0" smtClean="0"/>
              <a:t>, Kindergarten, Grade 2, and now Grade 7.</a:t>
            </a:r>
          </a:p>
          <a:p>
            <a:r>
              <a:rPr lang="en-US" dirty="0" err="1" smtClean="0">
                <a:solidFill>
                  <a:srgbClr val="00B0F0"/>
                </a:solidFill>
              </a:rPr>
              <a:t>HealthCheck</a:t>
            </a:r>
            <a:r>
              <a:rPr lang="en-US" dirty="0" smtClean="0">
                <a:solidFill>
                  <a:srgbClr val="00B0F0"/>
                </a:solidFill>
              </a:rPr>
              <a:t> </a:t>
            </a:r>
            <a:r>
              <a:rPr lang="en-US" dirty="0">
                <a:solidFill>
                  <a:srgbClr val="00B0F0"/>
                </a:solidFill>
              </a:rPr>
              <a:t>Tools for Schools </a:t>
            </a:r>
            <a:r>
              <a:rPr lang="en-US" dirty="0"/>
              <a:t>including a FAQ on documentation and a </a:t>
            </a:r>
            <a:r>
              <a:rPr lang="en-US" dirty="0" err="1"/>
              <a:t>Preenrollment</a:t>
            </a:r>
            <a:r>
              <a:rPr lang="en-US" dirty="0"/>
              <a:t> Schematic</a:t>
            </a:r>
          </a:p>
          <a:p>
            <a:r>
              <a:rPr lang="en-US" dirty="0" smtClean="0"/>
              <a:t>WVDHHR-</a:t>
            </a:r>
            <a:r>
              <a:rPr lang="en-US" dirty="0" err="1" smtClean="0"/>
              <a:t>HealthCheck</a:t>
            </a:r>
            <a:r>
              <a:rPr lang="en-US" dirty="0" smtClean="0"/>
              <a:t> </a:t>
            </a:r>
            <a:r>
              <a:rPr lang="en-US" dirty="0">
                <a:solidFill>
                  <a:srgbClr val="00B0F0"/>
                </a:solidFill>
              </a:rPr>
              <a:t>Periodicity Schedule </a:t>
            </a:r>
            <a:r>
              <a:rPr lang="en-US" dirty="0"/>
              <a:t>for </a:t>
            </a:r>
            <a:r>
              <a:rPr lang="en-US" dirty="0" smtClean="0"/>
              <a:t>Education</a:t>
            </a:r>
          </a:p>
          <a:p>
            <a:r>
              <a:rPr lang="en-US" dirty="0" smtClean="0">
                <a:solidFill>
                  <a:srgbClr val="00B0F0"/>
                </a:solidFill>
              </a:rPr>
              <a:t>Dental Exam Tool Kit</a:t>
            </a:r>
          </a:p>
          <a:p>
            <a:r>
              <a:rPr lang="en-US" dirty="0" smtClean="0">
                <a:solidFill>
                  <a:srgbClr val="00B0F0"/>
                </a:solidFill>
              </a:rPr>
              <a:t>Oral Health Technical Assistance Log</a:t>
            </a:r>
          </a:p>
          <a:p>
            <a:r>
              <a:rPr lang="en-US" dirty="0" smtClean="0">
                <a:solidFill>
                  <a:srgbClr val="00B0F0"/>
                </a:solidFill>
              </a:rPr>
              <a:t>Regional supports </a:t>
            </a:r>
            <a:r>
              <a:rPr lang="en-US" dirty="0" smtClean="0"/>
              <a:t>(</a:t>
            </a:r>
            <a:r>
              <a:rPr lang="en-US" dirty="0" err="1" smtClean="0"/>
              <a:t>HealthCheck</a:t>
            </a:r>
            <a:r>
              <a:rPr lang="en-US" dirty="0" smtClean="0"/>
              <a:t> Specialist, Oral Health Coordinators, RESA-Wellness network, etc.)</a:t>
            </a:r>
          </a:p>
          <a:p>
            <a:r>
              <a:rPr lang="en-US" dirty="0" smtClean="0"/>
              <a:t>Provide outreach to medical providers and dental offices to ensure they understand the need for this documentation and develop plans to encourage parents to make appointments.</a:t>
            </a:r>
            <a:endParaRPr lang="en-US" dirty="0"/>
          </a:p>
          <a:p>
            <a:endParaRPr lang="en-US" dirty="0"/>
          </a:p>
        </p:txBody>
      </p:sp>
      <p:pic>
        <p:nvPicPr>
          <p:cNvPr id="4" name="Picture 3"/>
          <p:cNvPicPr>
            <a:picLocks noChangeAspect="1"/>
          </p:cNvPicPr>
          <p:nvPr/>
        </p:nvPicPr>
        <p:blipFill>
          <a:blip r:embed="rId2"/>
          <a:stretch>
            <a:fillRect/>
          </a:stretch>
        </p:blipFill>
        <p:spPr>
          <a:xfrm>
            <a:off x="637226" y="5701681"/>
            <a:ext cx="1448767" cy="935114"/>
          </a:xfrm>
          <a:prstGeom prst="rect">
            <a:avLst/>
          </a:prstGeom>
        </p:spPr>
      </p:pic>
    </p:spTree>
    <p:extLst>
      <p:ext uri="{BB962C8B-B14F-4D97-AF65-F5344CB8AC3E}">
        <p14:creationId xmlns:p14="http://schemas.microsoft.com/office/powerpoint/2010/main" val="5420628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28798"/>
            <a:ext cx="8229600" cy="966677"/>
          </a:xfrm>
        </p:spPr>
        <p:txBody>
          <a:bodyPr/>
          <a:lstStyle/>
          <a:p>
            <a:r>
              <a:rPr lang="en-US" dirty="0" smtClean="0"/>
              <a:t>Promotional Resources</a:t>
            </a:r>
            <a:endParaRPr lang="en-US" dirty="0"/>
          </a:p>
        </p:txBody>
      </p:sp>
      <p:sp>
        <p:nvSpPr>
          <p:cNvPr id="3" name="Content Placeholder 2"/>
          <p:cNvSpPr>
            <a:spLocks noGrp="1"/>
          </p:cNvSpPr>
          <p:nvPr>
            <p:ph idx="1"/>
          </p:nvPr>
        </p:nvSpPr>
        <p:spPr>
          <a:xfrm>
            <a:off x="457200" y="1847849"/>
            <a:ext cx="8229600" cy="4762501"/>
          </a:xfrm>
        </p:spPr>
        <p:txBody>
          <a:bodyPr/>
          <a:lstStyle/>
          <a:p>
            <a:r>
              <a:rPr lang="en-US" sz="2800" dirty="0" smtClean="0"/>
              <a:t>A Family’s Guide to School Readiness Brochure</a:t>
            </a:r>
          </a:p>
          <a:p>
            <a:endParaRPr lang="en-US" dirty="0"/>
          </a:p>
          <a:p>
            <a:endParaRPr lang="en-US" dirty="0" smtClean="0"/>
          </a:p>
          <a:p>
            <a:endParaRPr lang="en-US" sz="2800" dirty="0" smtClean="0"/>
          </a:p>
          <a:p>
            <a:r>
              <a:rPr lang="en-US" sz="2800" dirty="0" smtClean="0"/>
              <a:t>New School Health Requirements Banner, Poster and Postcard</a:t>
            </a:r>
            <a:endParaRPr lang="en-US" sz="2800" dirty="0"/>
          </a:p>
        </p:txBody>
      </p:sp>
      <p:pic>
        <p:nvPicPr>
          <p:cNvPr id="4" name="Picture 3"/>
          <p:cNvPicPr/>
          <p:nvPr/>
        </p:nvPicPr>
        <p:blipFill>
          <a:blip r:embed="rId2"/>
          <a:stretch>
            <a:fillRect/>
          </a:stretch>
        </p:blipFill>
        <p:spPr>
          <a:xfrm>
            <a:off x="3214687" y="2376487"/>
            <a:ext cx="2505075" cy="1666875"/>
          </a:xfrm>
          <a:prstGeom prst="rect">
            <a:avLst/>
          </a:prstGeom>
        </p:spPr>
      </p:pic>
      <p:pic>
        <p:nvPicPr>
          <p:cNvPr id="5" name="Picture 4"/>
          <p:cNvPicPr/>
          <p:nvPr/>
        </p:nvPicPr>
        <p:blipFill>
          <a:blip r:embed="rId3"/>
          <a:stretch>
            <a:fillRect/>
          </a:stretch>
        </p:blipFill>
        <p:spPr>
          <a:xfrm>
            <a:off x="4962525" y="4829175"/>
            <a:ext cx="4109085" cy="1781175"/>
          </a:xfrm>
          <a:prstGeom prst="rect">
            <a:avLst/>
          </a:prstGeom>
        </p:spPr>
      </p:pic>
    </p:spTree>
    <p:extLst>
      <p:ext uri="{BB962C8B-B14F-4D97-AF65-F5344CB8AC3E}">
        <p14:creationId xmlns:p14="http://schemas.microsoft.com/office/powerpoint/2010/main" val="105507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Status of C</a:t>
            </a:r>
            <a:r>
              <a:rPr lang="en-US" sz="3200" b="1" dirty="0" smtClean="0"/>
              <a:t>hildren’s Oral </a:t>
            </a:r>
            <a:r>
              <a:rPr lang="en-US" sz="3200" b="1" dirty="0"/>
              <a:t>Health </a:t>
            </a:r>
          </a:p>
        </p:txBody>
      </p:sp>
      <p:sp>
        <p:nvSpPr>
          <p:cNvPr id="3" name="Subtitle 2"/>
          <p:cNvSpPr>
            <a:spLocks noGrp="1"/>
          </p:cNvSpPr>
          <p:nvPr>
            <p:ph sz="half" idx="1"/>
          </p:nvPr>
        </p:nvSpPr>
        <p:spPr/>
        <p:txBody>
          <a:bodyPr>
            <a:normAutofit/>
          </a:bodyPr>
          <a:lstStyle/>
          <a:p>
            <a:endParaRPr lang="en-US" dirty="0"/>
          </a:p>
          <a:p>
            <a:endParaRPr lang="en-US" dirty="0"/>
          </a:p>
        </p:txBody>
      </p:sp>
      <p:sp>
        <p:nvSpPr>
          <p:cNvPr id="9" name="Content Placeholder 8"/>
          <p:cNvSpPr>
            <a:spLocks noGrp="1"/>
          </p:cNvSpPr>
          <p:nvPr>
            <p:ph sz="half" idx="2"/>
          </p:nvPr>
        </p:nvSpPr>
        <p:spPr>
          <a:xfrm>
            <a:off x="344557" y="2148765"/>
            <a:ext cx="8342243" cy="2904298"/>
          </a:xfrm>
        </p:spPr>
        <p:txBody>
          <a:bodyPr/>
          <a:lstStyle/>
          <a:p>
            <a:pPr marL="0" indent="0">
              <a:buNone/>
            </a:pPr>
            <a:r>
              <a:rPr lang="en-US" dirty="0"/>
              <a:t>More time is lost when students miss school because of toothaches. An estimated 51 million school hours per year are lost due to dental related illness. Overall, children with good oral health spend more time in school learning. </a:t>
            </a:r>
          </a:p>
          <a:p>
            <a:pPr marL="0" indent="0">
              <a:buNone/>
            </a:pPr>
            <a:endParaRPr lang="en-US" dirty="0"/>
          </a:p>
          <a:p>
            <a:pPr marL="0" indent="0">
              <a:buNone/>
            </a:pPr>
            <a:endParaRPr lang="en-US" dirty="0"/>
          </a:p>
        </p:txBody>
      </p:sp>
      <p:pic>
        <p:nvPicPr>
          <p:cNvPr id="4" name="Picture 3"/>
          <p:cNvPicPr>
            <a:picLocks noChangeAspect="1"/>
          </p:cNvPicPr>
          <p:nvPr/>
        </p:nvPicPr>
        <p:blipFill>
          <a:blip r:embed="rId2"/>
          <a:stretch>
            <a:fillRect/>
          </a:stretch>
        </p:blipFill>
        <p:spPr>
          <a:xfrm>
            <a:off x="168696" y="5360994"/>
            <a:ext cx="2005758" cy="1298561"/>
          </a:xfrm>
          <a:prstGeom prst="rect">
            <a:avLst/>
          </a:prstGeom>
        </p:spPr>
      </p:pic>
    </p:spTree>
    <p:extLst>
      <p:ext uri="{BB962C8B-B14F-4D97-AF65-F5344CB8AC3E}">
        <p14:creationId xmlns:p14="http://schemas.microsoft.com/office/powerpoint/2010/main" val="36772636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88504"/>
            <a:ext cx="8534400" cy="990600"/>
          </a:xfrm>
        </p:spPr>
        <p:txBody>
          <a:bodyPr/>
          <a:lstStyle/>
          <a:p>
            <a:r>
              <a:rPr lang="en-US" b="1" dirty="0" smtClean="0"/>
              <a:t>QUESTIONS?</a:t>
            </a:r>
            <a:endParaRPr lang="en-US" b="1" dirty="0"/>
          </a:p>
        </p:txBody>
      </p:sp>
      <p:pic>
        <p:nvPicPr>
          <p:cNvPr id="3079" name="Picture 7" descr="C:\Users\bking\AppData\Local\Microsoft\Windows\Temporary Internet Files\Content.IE5\L4MVGVF3\MM900282747[1].gif"/>
          <p:cNvPicPr>
            <a:picLocks noGrp="1" noChangeAspect="1" noChangeArrowheads="1" noCrop="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0" y="1618422"/>
            <a:ext cx="8686800" cy="39695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152400" y="5427306"/>
            <a:ext cx="2009775" cy="1295400"/>
          </a:xfrm>
          <a:prstGeom prst="rect">
            <a:avLst/>
          </a:prstGeom>
        </p:spPr>
      </p:pic>
    </p:spTree>
    <p:extLst>
      <p:ext uri="{BB962C8B-B14F-4D97-AF65-F5344CB8AC3E}">
        <p14:creationId xmlns:p14="http://schemas.microsoft.com/office/powerpoint/2010/main" val="96457476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305800" cy="1143000"/>
          </a:xfrm>
        </p:spPr>
        <p:txBody>
          <a:bodyPr/>
          <a:lstStyle/>
          <a:p>
            <a:r>
              <a:rPr lang="en-US" b="1" dirty="0">
                <a:latin typeface="Berlin Sans FB Demi" panose="020E0802020502020306" pitchFamily="34" charset="0"/>
              </a:rPr>
              <a:t>Thank You!</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14366" y="2151957"/>
            <a:ext cx="2571750" cy="2743200"/>
          </a:xfrm>
          <a:prstGeom prst="rect">
            <a:avLst/>
          </a:prstGeom>
        </p:spPr>
      </p:pic>
      <p:pic>
        <p:nvPicPr>
          <p:cNvPr id="9" name="Content Placeholder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2151957"/>
            <a:ext cx="3810000" cy="2743200"/>
          </a:xfrm>
        </p:spPr>
      </p:pic>
      <mc:AlternateContent xmlns:mc="http://schemas.openxmlformats.org/markup-compatibility/2006" xmlns:a14="http://schemas.microsoft.com/office/drawing/2010/main">
        <mc:Choice Requires="a14">
          <p:sp>
            <p:nvSpPr>
              <p:cNvPr id="10" name="TextBox 9"/>
              <p:cNvSpPr txBox="1"/>
              <p:nvPr/>
            </p:nvSpPr>
            <p:spPr>
              <a:xfrm>
                <a:off x="7975721" y="3061892"/>
                <a:ext cx="1576611" cy="923330"/>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6000" b="1" i="0" smtClean="0">
                          <a:solidFill>
                            <a:schemeClr val="tx1"/>
                          </a:solidFill>
                          <a:latin typeface="Cambria Math" panose="02040503050406030204" pitchFamily="18" charset="0"/>
                          <a:ea typeface="Cambria Math" panose="02040503050406030204" pitchFamily="18" charset="0"/>
                        </a:rPr>
                        <m:t>=</m:t>
                      </m:r>
                    </m:oMath>
                  </m:oMathPara>
                </a14:m>
                <a:endParaRPr lang="en-US" sz="6000" b="1" dirty="0"/>
              </a:p>
            </p:txBody>
          </p:sp>
        </mc:Choice>
        <mc:Fallback xmlns="">
          <p:sp>
            <p:nvSpPr>
              <p:cNvPr id="10" name="TextBox 9"/>
              <p:cNvSpPr txBox="1">
                <a:spLocks noRot="1" noChangeAspect="1" noMove="1" noResize="1" noEditPoints="1" noAdjustHandles="1" noChangeArrowheads="1" noChangeShapeType="1" noTextEdit="1"/>
              </p:cNvSpPr>
              <p:nvPr/>
            </p:nvSpPr>
            <p:spPr>
              <a:xfrm>
                <a:off x="7975721" y="3061892"/>
                <a:ext cx="1576611" cy="923330"/>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4318000" y="2971800"/>
                <a:ext cx="867225" cy="10156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6600" i="1" smtClean="0">
                          <a:solidFill>
                            <a:srgbClr val="FF0000"/>
                          </a:solidFill>
                          <a:latin typeface="Cambria Math" panose="02040503050406030204" pitchFamily="18" charset="0"/>
                        </a:rPr>
                        <m:t>+</m:t>
                      </m:r>
                    </m:oMath>
                  </m:oMathPara>
                </a14:m>
                <a:endParaRPr lang="en-US" sz="6600" dirty="0"/>
              </a:p>
            </p:txBody>
          </p:sp>
        </mc:Choice>
        <mc:Fallback xmlns="">
          <p:sp>
            <p:nvSpPr>
              <p:cNvPr id="11" name="TextBox 10"/>
              <p:cNvSpPr txBox="1">
                <a:spLocks noRot="1" noChangeAspect="1" noMove="1" noResize="1" noEditPoints="1" noAdjustHandles="1" noChangeArrowheads="1" noChangeShapeType="1" noTextEdit="1"/>
              </p:cNvSpPr>
              <p:nvPr/>
            </p:nvSpPr>
            <p:spPr>
              <a:xfrm>
                <a:off x="4318000" y="2971800"/>
                <a:ext cx="867225" cy="1015663"/>
              </a:xfrm>
              <a:prstGeom prst="rect">
                <a:avLst/>
              </a:prstGeom>
              <a:blipFill rotWithShape="0">
                <a:blip r:embed="rId5"/>
                <a:stretch>
                  <a:fillRect/>
                </a:stretch>
              </a:blipFill>
            </p:spPr>
            <p:txBody>
              <a:bodyPr/>
              <a:lstStyle/>
              <a:p>
                <a:r>
                  <a:rPr lang="en-US">
                    <a:noFill/>
                  </a:rPr>
                  <a:t> </a:t>
                </a:r>
              </a:p>
            </p:txBody>
          </p:sp>
        </mc:Fallback>
      </mc:AlternateContent>
      <p:sp>
        <p:nvSpPr>
          <p:cNvPr id="12" name="TextBox 11"/>
          <p:cNvSpPr txBox="1"/>
          <p:nvPr/>
        </p:nvSpPr>
        <p:spPr>
          <a:xfrm>
            <a:off x="457200" y="5057737"/>
            <a:ext cx="7728916" cy="584775"/>
          </a:xfrm>
          <a:prstGeom prst="rect">
            <a:avLst/>
          </a:prstGeom>
          <a:noFill/>
        </p:spPr>
        <p:txBody>
          <a:bodyPr wrap="square" rtlCol="0">
            <a:spAutoFit/>
          </a:bodyPr>
          <a:lstStyle/>
          <a:p>
            <a:r>
              <a:rPr lang="en-US" sz="3200" b="1" dirty="0" smtClean="0"/>
              <a:t>Healthy Students and Better Learners!!</a:t>
            </a:r>
            <a:endParaRPr lang="en-US" sz="3200" b="1" dirty="0"/>
          </a:p>
        </p:txBody>
      </p:sp>
    </p:spTree>
    <p:extLst>
      <p:ext uri="{BB962C8B-B14F-4D97-AF65-F5344CB8AC3E}">
        <p14:creationId xmlns:p14="http://schemas.microsoft.com/office/powerpoint/2010/main" val="2326957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874643"/>
            <a:ext cx="8534400" cy="5380383"/>
          </a:xfrm>
        </p:spPr>
        <p:txBody>
          <a:bodyPr rtlCol="0">
            <a:normAutofit fontScale="85000" lnSpcReduction="20000"/>
          </a:bodyPr>
          <a:lstStyle/>
          <a:p>
            <a:pPr algn="ctr" fontAlgn="auto">
              <a:spcAft>
                <a:spcPts val="0"/>
              </a:spcAft>
              <a:buFont typeface="Arial" pitchFamily="34" charset="0"/>
              <a:buNone/>
              <a:defRPr/>
            </a:pPr>
            <a:endParaRPr lang="en-US" dirty="0" smtClean="0">
              <a:latin typeface="Times New Roman" pitchFamily="18" charset="0"/>
              <a:cs typeface="Times New Roman" pitchFamily="18" charset="0"/>
            </a:endParaRPr>
          </a:p>
          <a:p>
            <a:pPr algn="ctr" fontAlgn="auto">
              <a:spcAft>
                <a:spcPts val="0"/>
              </a:spcAft>
              <a:buFont typeface="Arial" pitchFamily="34" charset="0"/>
              <a:buNone/>
              <a:defRPr/>
            </a:pPr>
            <a:r>
              <a:rPr lang="en-US" b="1" dirty="0" smtClean="0">
                <a:latin typeface="Times New Roman" pitchFamily="18" charset="0"/>
                <a:cs typeface="Times New Roman" pitchFamily="18" charset="0"/>
              </a:rPr>
              <a:t>Robert Wines</a:t>
            </a:r>
          </a:p>
          <a:p>
            <a:pPr algn="ctr" fontAlgn="auto">
              <a:spcAft>
                <a:spcPts val="0"/>
              </a:spcAft>
              <a:buFont typeface="Arial" pitchFamily="34" charset="0"/>
              <a:buNone/>
              <a:defRPr/>
            </a:pPr>
            <a:r>
              <a:rPr lang="en-US" dirty="0" smtClean="0">
                <a:latin typeface="Times New Roman" pitchFamily="18" charset="0"/>
                <a:cs typeface="Times New Roman" pitchFamily="18" charset="0"/>
              </a:rPr>
              <a:t>WVDHHR-</a:t>
            </a:r>
            <a:r>
              <a:rPr lang="en-US" dirty="0" err="1" smtClean="0">
                <a:latin typeface="Times New Roman" pitchFamily="18" charset="0"/>
                <a:cs typeface="Times New Roman" pitchFamily="18" charset="0"/>
              </a:rPr>
              <a:t>HealthCheck</a:t>
            </a:r>
            <a:r>
              <a:rPr lang="en-US" dirty="0" smtClean="0">
                <a:latin typeface="Times New Roman" pitchFamily="18" charset="0"/>
                <a:cs typeface="Times New Roman" pitchFamily="18" charset="0"/>
              </a:rPr>
              <a:t> Program</a:t>
            </a:r>
          </a:p>
          <a:p>
            <a:pPr algn="ctr" fontAlgn="auto">
              <a:spcAft>
                <a:spcPts val="0"/>
              </a:spcAft>
              <a:buFont typeface="Arial" pitchFamily="34" charset="0"/>
              <a:buNone/>
              <a:defRPr/>
            </a:pPr>
            <a:r>
              <a:rPr lang="en-US" b="1" dirty="0" smtClean="0">
                <a:latin typeface="Times New Roman" pitchFamily="18" charset="0"/>
                <a:cs typeface="Times New Roman" pitchFamily="18" charset="0"/>
                <a:hlinkClick r:id="rId2"/>
              </a:rPr>
              <a:t>Robert.L.Wines@wv.gov</a:t>
            </a:r>
            <a:r>
              <a:rPr lang="en-US" b="1" dirty="0" smtClean="0">
                <a:latin typeface="Times New Roman" pitchFamily="18" charset="0"/>
                <a:cs typeface="Times New Roman" pitchFamily="18" charset="0"/>
              </a:rPr>
              <a:t> </a:t>
            </a:r>
          </a:p>
          <a:p>
            <a:pPr algn="ctr" fontAlgn="auto">
              <a:spcAft>
                <a:spcPts val="0"/>
              </a:spcAft>
              <a:buFont typeface="Arial" pitchFamily="34" charset="0"/>
              <a:buNone/>
              <a:defRPr/>
            </a:pPr>
            <a:r>
              <a:rPr lang="en-US" b="1" dirty="0" smtClean="0">
                <a:latin typeface="Times New Roman" pitchFamily="18" charset="0"/>
                <a:cs typeface="Times New Roman" pitchFamily="18" charset="0"/>
              </a:rPr>
              <a:t>304.356.4500</a:t>
            </a:r>
          </a:p>
          <a:p>
            <a:pPr algn="ctr" fontAlgn="auto">
              <a:spcAft>
                <a:spcPts val="0"/>
              </a:spcAft>
              <a:buFont typeface="Arial" pitchFamily="34" charset="0"/>
              <a:buNone/>
              <a:defRPr/>
            </a:pPr>
            <a:endParaRPr lang="en-US" b="1" dirty="0" smtClean="0">
              <a:latin typeface="Times New Roman" pitchFamily="18" charset="0"/>
              <a:cs typeface="Times New Roman" pitchFamily="18" charset="0"/>
            </a:endParaRPr>
          </a:p>
          <a:p>
            <a:pPr algn="ctr" fontAlgn="auto">
              <a:spcAft>
                <a:spcPts val="0"/>
              </a:spcAft>
              <a:buFont typeface="Arial" pitchFamily="34" charset="0"/>
              <a:buNone/>
              <a:defRPr/>
            </a:pPr>
            <a:r>
              <a:rPr lang="en-US" dirty="0" smtClean="0">
                <a:latin typeface="Times New Roman" pitchFamily="18" charset="0"/>
                <a:cs typeface="Times New Roman" pitchFamily="18" charset="0"/>
              </a:rPr>
              <a:t>and </a:t>
            </a:r>
          </a:p>
          <a:p>
            <a:pPr algn="ctr" fontAlgn="auto">
              <a:spcAft>
                <a:spcPts val="0"/>
              </a:spcAft>
              <a:buFont typeface="Arial" pitchFamily="34" charset="0"/>
              <a:buNone/>
              <a:defRPr/>
            </a:pPr>
            <a:endParaRPr lang="en-US" b="1" dirty="0">
              <a:latin typeface="Times New Roman" pitchFamily="18" charset="0"/>
              <a:cs typeface="Times New Roman" pitchFamily="18" charset="0"/>
            </a:endParaRPr>
          </a:p>
          <a:p>
            <a:pPr algn="ctr" fontAlgn="auto">
              <a:spcAft>
                <a:spcPts val="0"/>
              </a:spcAft>
              <a:buFont typeface="Arial" pitchFamily="34" charset="0"/>
              <a:buNone/>
              <a:defRPr/>
            </a:pPr>
            <a:r>
              <a:rPr lang="en-US" b="1" dirty="0" smtClean="0">
                <a:latin typeface="Times New Roman" pitchFamily="18" charset="0"/>
                <a:cs typeface="Times New Roman" pitchFamily="18" charset="0"/>
              </a:rPr>
              <a:t>Teresa Marks</a:t>
            </a:r>
          </a:p>
          <a:p>
            <a:pPr algn="ctr" fontAlgn="auto">
              <a:spcAft>
                <a:spcPts val="0"/>
              </a:spcAft>
              <a:buFont typeface="Arial" pitchFamily="34" charset="0"/>
              <a:buNone/>
              <a:defRPr/>
            </a:pPr>
            <a:r>
              <a:rPr lang="en-US" dirty="0" smtClean="0">
                <a:latin typeface="Times New Roman" pitchFamily="18" charset="0"/>
                <a:cs typeface="Times New Roman" pitchFamily="18" charset="0"/>
              </a:rPr>
              <a:t>WVDHHR-Oral </a:t>
            </a:r>
            <a:r>
              <a:rPr lang="en-US" dirty="0">
                <a:latin typeface="Times New Roman" pitchFamily="18" charset="0"/>
                <a:cs typeface="Times New Roman" pitchFamily="18" charset="0"/>
              </a:rPr>
              <a:t>Health Program Director </a:t>
            </a:r>
          </a:p>
          <a:p>
            <a:pPr algn="ctr" fontAlgn="auto">
              <a:spcAft>
                <a:spcPts val="0"/>
              </a:spcAft>
              <a:buFont typeface="Arial" pitchFamily="34" charset="0"/>
              <a:buNone/>
              <a:defRPr/>
            </a:pPr>
            <a:r>
              <a:rPr lang="en-US" b="1" dirty="0" smtClean="0">
                <a:latin typeface="Times New Roman" pitchFamily="18" charset="0"/>
                <a:cs typeface="Times New Roman" pitchFamily="18" charset="0"/>
                <a:hlinkClick r:id="rId3"/>
              </a:rPr>
              <a:t>Teresa.D.Marks@wv.gov</a:t>
            </a:r>
            <a:r>
              <a:rPr lang="en-US" b="1" dirty="0" smtClean="0">
                <a:latin typeface="Times New Roman" pitchFamily="18" charset="0"/>
                <a:cs typeface="Times New Roman" pitchFamily="18" charset="0"/>
              </a:rPr>
              <a:t>  </a:t>
            </a:r>
          </a:p>
          <a:p>
            <a:pPr algn="ctr">
              <a:buNone/>
              <a:defRPr/>
            </a:pPr>
            <a:r>
              <a:rPr lang="en-US" b="1" dirty="0" smtClean="0">
                <a:latin typeface="Times New Roman" pitchFamily="18" charset="0"/>
                <a:cs typeface="Times New Roman" pitchFamily="18" charset="0"/>
              </a:rPr>
              <a:t>304.356.4233</a:t>
            </a:r>
          </a:p>
          <a:p>
            <a:pPr algn="ctr" fontAlgn="auto">
              <a:spcAft>
                <a:spcPts val="0"/>
              </a:spcAft>
              <a:buFont typeface="Arial" pitchFamily="34" charset="0"/>
              <a:buNone/>
              <a:defRPr/>
            </a:pPr>
            <a:endParaRPr lang="en-US" dirty="0" smtClean="0">
              <a:latin typeface="Times New Roman" pitchFamily="18" charset="0"/>
              <a:cs typeface="Times New Roman" pitchFamily="18" charset="0"/>
            </a:endParaRPr>
          </a:p>
          <a:p>
            <a:pPr algn="ctr" fontAlgn="auto">
              <a:spcAft>
                <a:spcPts val="0"/>
              </a:spcAft>
              <a:buFont typeface="Arial" pitchFamily="34" charset="0"/>
              <a:buNone/>
              <a:defRPr/>
            </a:pPr>
            <a:endParaRPr lang="en-US" dirty="0"/>
          </a:p>
        </p:txBody>
      </p:sp>
      <p:pic>
        <p:nvPicPr>
          <p:cNvPr id="4" name="Picture 3"/>
          <p:cNvPicPr>
            <a:picLocks noChangeAspect="1"/>
          </p:cNvPicPr>
          <p:nvPr/>
        </p:nvPicPr>
        <p:blipFill>
          <a:blip r:embed="rId4"/>
          <a:stretch>
            <a:fillRect/>
          </a:stretch>
        </p:blipFill>
        <p:spPr>
          <a:xfrm>
            <a:off x="358346" y="5560048"/>
            <a:ext cx="1803829" cy="1162658"/>
          </a:xfrm>
          <a:prstGeom prst="rect">
            <a:avLst/>
          </a:prstGeom>
        </p:spPr>
      </p:pic>
    </p:spTree>
    <p:extLst>
      <p:ext uri="{BB962C8B-B14F-4D97-AF65-F5344CB8AC3E}">
        <p14:creationId xmlns:p14="http://schemas.microsoft.com/office/powerpoint/2010/main" val="24906008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234950" y="230188"/>
            <a:ext cx="7594600" cy="460375"/>
          </a:xfrm>
        </p:spPr>
        <p:txBody>
          <a:bodyPr>
            <a:normAutofit fontScale="90000"/>
          </a:bodyPr>
          <a:lstStyle/>
          <a:p>
            <a:pPr algn="r"/>
            <a:r>
              <a:rPr lang="en-US" altLang="en-US" dirty="0" smtClean="0"/>
              <a:t/>
            </a:r>
            <a:br>
              <a:rPr lang="en-US" altLang="en-US" dirty="0" smtClean="0"/>
            </a:br>
            <a:r>
              <a:rPr lang="en-US" altLang="en-US" dirty="0"/>
              <a:t/>
            </a:r>
            <a:br>
              <a:rPr lang="en-US" altLang="en-US" dirty="0"/>
            </a:br>
            <a:r>
              <a:rPr lang="en-US" altLang="en-US" dirty="0" smtClean="0"/>
              <a:t/>
            </a:r>
            <a:br>
              <a:rPr lang="en-US" altLang="en-US" dirty="0" smtClean="0"/>
            </a:br>
            <a:r>
              <a:rPr lang="en-US" altLang="en-US" sz="3600" b="1" dirty="0" smtClean="0"/>
              <a:t>Immunization Contact Information</a:t>
            </a:r>
          </a:p>
        </p:txBody>
      </p:sp>
      <p:sp>
        <p:nvSpPr>
          <p:cNvPr id="29699" name="Content Placeholder 2"/>
          <p:cNvSpPr>
            <a:spLocks noGrp="1"/>
          </p:cNvSpPr>
          <p:nvPr>
            <p:ph idx="1"/>
          </p:nvPr>
        </p:nvSpPr>
        <p:spPr>
          <a:xfrm>
            <a:off x="457200" y="1958977"/>
            <a:ext cx="8229600" cy="3969477"/>
          </a:xfrm>
        </p:spPr>
        <p:txBody>
          <a:bodyPr/>
          <a:lstStyle/>
          <a:p>
            <a:pPr marL="0" indent="0" algn="ctr">
              <a:buNone/>
            </a:pPr>
            <a:r>
              <a:rPr lang="en-US" altLang="en-US" dirty="0" smtClean="0"/>
              <a:t>Bureau for Public Health</a:t>
            </a:r>
          </a:p>
          <a:p>
            <a:pPr marL="0" indent="0" algn="ctr">
              <a:buNone/>
            </a:pPr>
            <a:r>
              <a:rPr lang="en-US" altLang="en-US" dirty="0" smtClean="0"/>
              <a:t>Division of Immunization Services</a:t>
            </a:r>
          </a:p>
          <a:p>
            <a:pPr marL="0" indent="0" algn="ctr">
              <a:buNone/>
            </a:pPr>
            <a:endParaRPr lang="en-US" altLang="en-US" dirty="0" smtClean="0"/>
          </a:p>
          <a:p>
            <a:pPr algn="ctr"/>
            <a:r>
              <a:rPr lang="en-US" altLang="en-US" sz="2000" dirty="0" smtClean="0">
                <a:solidFill>
                  <a:srgbClr val="0070C0"/>
                </a:solidFill>
                <a:hlinkClick r:id="rId3"/>
              </a:rPr>
              <a:t>http://www.dhhr.wv.gov/oeps/immunization/Pages/default.aspx</a:t>
            </a:r>
            <a:endParaRPr lang="en-US" altLang="en-US" sz="2000" dirty="0" smtClean="0">
              <a:solidFill>
                <a:srgbClr val="0070C0"/>
              </a:solidFill>
            </a:endParaRPr>
          </a:p>
          <a:p>
            <a:pPr algn="ctr"/>
            <a:r>
              <a:rPr lang="en-US" altLang="en-US" sz="2000" dirty="0" smtClean="0"/>
              <a:t>304-558-2188 or 1-800-642-3634 (within WV)</a:t>
            </a:r>
          </a:p>
          <a:p>
            <a:pPr algn="ctr"/>
            <a:endParaRPr lang="en-US" altLang="en-US" sz="2000" dirty="0" smtClean="0"/>
          </a:p>
          <a:p>
            <a:pPr algn="ctr"/>
            <a:r>
              <a:rPr lang="en-US" altLang="en-US" sz="2000" dirty="0" smtClean="0"/>
              <a:t>West Virginia Statewide Immunization Information System (WVSIIS)</a:t>
            </a:r>
          </a:p>
          <a:p>
            <a:pPr algn="ctr"/>
            <a:r>
              <a:rPr lang="en-US" altLang="en-US" sz="2000" dirty="0" smtClean="0">
                <a:hlinkClick r:id="rId4"/>
              </a:rPr>
              <a:t>http://www.dhhr.wv.gov/oeps/deie/WVSIIS/Pages/default.aspx</a:t>
            </a:r>
            <a:endParaRPr lang="en-US" altLang="en-US" sz="2000" dirty="0" smtClean="0"/>
          </a:p>
          <a:p>
            <a:pPr algn="ctr"/>
            <a:r>
              <a:rPr lang="en-US" altLang="en-US" sz="2000" dirty="0" smtClean="0"/>
              <a:t>304-356-4047 or 1-877-408-8930</a:t>
            </a:r>
          </a:p>
          <a:p>
            <a:pPr algn="ctr"/>
            <a:endParaRPr lang="en-US" altLang="en-US" sz="2000" dirty="0" smtClean="0"/>
          </a:p>
          <a:p>
            <a:pPr algn="ctr"/>
            <a:endParaRPr lang="en-US" altLang="en-US" sz="2000" dirty="0" smtClean="0"/>
          </a:p>
        </p:txBody>
      </p:sp>
      <p:sp>
        <p:nvSpPr>
          <p:cNvPr id="29700"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2716678D-F5E0-45D1-A88A-79DCF3FC4961}" type="slidenum">
              <a:rPr lang="en-US" altLang="en-US" sz="1000" smtClean="0">
                <a:solidFill>
                  <a:prstClr val="black"/>
                </a:solidFill>
              </a:rPr>
              <a:pPr>
                <a:spcBef>
                  <a:spcPct val="0"/>
                </a:spcBef>
                <a:buFontTx/>
                <a:buNone/>
              </a:pPr>
              <a:t>53</a:t>
            </a:fld>
            <a:endParaRPr lang="en-US" altLang="en-US" sz="1000" smtClean="0">
              <a:solidFill>
                <a:prstClr val="black"/>
              </a:solidFill>
            </a:endParaRPr>
          </a:p>
        </p:txBody>
      </p:sp>
    </p:spTree>
    <p:extLst>
      <p:ext uri="{BB962C8B-B14F-4D97-AF65-F5344CB8AC3E}">
        <p14:creationId xmlns:p14="http://schemas.microsoft.com/office/powerpoint/2010/main" val="3156746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6825" y="841361"/>
            <a:ext cx="6383829" cy="762000"/>
          </a:xfrm>
        </p:spPr>
        <p:txBody>
          <a:bodyPr/>
          <a:lstStyle/>
          <a:p>
            <a:r>
              <a:rPr lang="en-US" b="1" dirty="0" smtClean="0">
                <a:latin typeface="Times New Roman"/>
                <a:ea typeface="Times New Roman"/>
              </a:rPr>
              <a:t>Vision</a:t>
            </a:r>
            <a:endParaRPr lang="en-US" b="1" dirty="0"/>
          </a:p>
        </p:txBody>
      </p:sp>
      <p:sp>
        <p:nvSpPr>
          <p:cNvPr id="3" name="Content Placeholder 2"/>
          <p:cNvSpPr>
            <a:spLocks noGrp="1"/>
          </p:cNvSpPr>
          <p:nvPr>
            <p:ph idx="1"/>
          </p:nvPr>
        </p:nvSpPr>
        <p:spPr>
          <a:xfrm>
            <a:off x="228600" y="1603361"/>
            <a:ext cx="8020050" cy="3806839"/>
          </a:xfrm>
        </p:spPr>
        <p:txBody>
          <a:bodyPr>
            <a:normAutofit fontScale="92500" lnSpcReduction="10000"/>
          </a:bodyPr>
          <a:lstStyle/>
          <a:p>
            <a:pPr marL="0" indent="0">
              <a:buNone/>
            </a:pPr>
            <a:endParaRPr lang="en-US" dirty="0" smtClean="0"/>
          </a:p>
          <a:p>
            <a:r>
              <a:rPr lang="en-US" dirty="0" smtClean="0"/>
              <a:t>Ensuring Medical and Dental Home</a:t>
            </a:r>
          </a:p>
          <a:p>
            <a:r>
              <a:rPr lang="en-US" dirty="0" smtClean="0"/>
              <a:t>Check points to promote Health and Wellness for academic success for new enterers and Grades 2, 7 and 12</a:t>
            </a:r>
          </a:p>
          <a:p>
            <a:pPr lvl="1"/>
            <a:r>
              <a:rPr lang="en-US" dirty="0" smtClean="0"/>
              <a:t>Immunizations</a:t>
            </a:r>
          </a:p>
          <a:p>
            <a:pPr lvl="1"/>
            <a:r>
              <a:rPr lang="en-US" dirty="0" err="1" smtClean="0"/>
              <a:t>HealthCheck</a:t>
            </a:r>
            <a:endParaRPr lang="en-US" dirty="0" smtClean="0"/>
          </a:p>
          <a:p>
            <a:pPr lvl="1"/>
            <a:r>
              <a:rPr lang="en-US" dirty="0" smtClean="0"/>
              <a:t>Dental Exam</a:t>
            </a:r>
          </a:p>
          <a:p>
            <a:pPr marL="457200" lvl="1" indent="0">
              <a:buNone/>
            </a:pPr>
            <a:endParaRPr lang="en-US" dirty="0" smtClean="0"/>
          </a:p>
          <a:p>
            <a:pPr lvl="1"/>
            <a:endParaRPr lang="en-US" dirty="0" smtClean="0"/>
          </a:p>
          <a:p>
            <a:pPr marL="457200" lvl="1" indent="0">
              <a:buNone/>
            </a:pPr>
            <a:endParaRPr lang="en-US" dirty="0" smtClean="0"/>
          </a:p>
          <a:p>
            <a:pPr lvl="1"/>
            <a:endParaRPr lang="en-US" dirty="0"/>
          </a:p>
          <a:p>
            <a:pPr lvl="1"/>
            <a:endParaRPr lang="en-US" dirty="0" smtClean="0"/>
          </a:p>
          <a:p>
            <a:pPr lvl="1"/>
            <a:endParaRPr lang="en-US" dirty="0"/>
          </a:p>
          <a:p>
            <a:pPr marL="457200" lvl="1" indent="0">
              <a:buNone/>
            </a:pPr>
            <a:endParaRPr lang="en-US" dirty="0" smtClean="0"/>
          </a:p>
          <a:p>
            <a:endParaRPr lang="en-US" dirty="0" smtClean="0"/>
          </a:p>
          <a:p>
            <a:pPr lvl="1"/>
            <a:endParaRPr lang="en-US" dirty="0" smtClean="0"/>
          </a:p>
          <a:p>
            <a:pPr lvl="1"/>
            <a:endParaRPr lang="en-US" dirty="0" smtClean="0"/>
          </a:p>
        </p:txBody>
      </p:sp>
      <p:pic>
        <p:nvPicPr>
          <p:cNvPr id="4" name="Picture 3"/>
          <p:cNvPicPr>
            <a:picLocks noChangeAspect="1"/>
          </p:cNvPicPr>
          <p:nvPr/>
        </p:nvPicPr>
        <p:blipFill>
          <a:blip r:embed="rId2"/>
          <a:stretch>
            <a:fillRect/>
          </a:stretch>
        </p:blipFill>
        <p:spPr>
          <a:xfrm>
            <a:off x="228600" y="5410200"/>
            <a:ext cx="2011854" cy="1298561"/>
          </a:xfrm>
          <a:prstGeom prst="rect">
            <a:avLst/>
          </a:prstGeom>
        </p:spPr>
      </p:pic>
    </p:spTree>
    <p:extLst>
      <p:ext uri="{BB962C8B-B14F-4D97-AF65-F5344CB8AC3E}">
        <p14:creationId xmlns:p14="http://schemas.microsoft.com/office/powerpoint/2010/main" val="5331092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Salute</a:t>
            </a:r>
            <a:endParaRPr lang="en-US" sz="6000" dirty="0"/>
          </a:p>
        </p:txBody>
      </p:sp>
      <p:sp>
        <p:nvSpPr>
          <p:cNvPr id="3" name="Content Placeholder 2"/>
          <p:cNvSpPr>
            <a:spLocks noGrp="1"/>
          </p:cNvSpPr>
          <p:nvPr>
            <p:ph idx="1"/>
          </p:nvPr>
        </p:nvSpPr>
        <p:spPr>
          <a:xfrm>
            <a:off x="457200" y="2309085"/>
            <a:ext cx="8229600" cy="3969477"/>
          </a:xfrm>
        </p:spPr>
        <p:txBody>
          <a:bodyPr>
            <a:noAutofit/>
          </a:bodyPr>
          <a:lstStyle/>
          <a:p>
            <a:pPr marL="0" indent="0" algn="ctr">
              <a:buNone/>
            </a:pPr>
            <a:r>
              <a:rPr lang="en-US" sz="6000" dirty="0" smtClean="0">
                <a:latin typeface="Times New Roman" panose="02020603050405020304" pitchFamily="18" charset="0"/>
                <a:ea typeface="Times New Roman" panose="02020603050405020304" pitchFamily="18" charset="0"/>
              </a:rPr>
              <a:t>Since 2007, there has been an increase </a:t>
            </a:r>
            <a:r>
              <a:rPr lang="en-US" sz="6000" dirty="0">
                <a:latin typeface="Times New Roman" panose="02020603050405020304" pitchFamily="18" charset="0"/>
                <a:ea typeface="Times New Roman" panose="02020603050405020304" pitchFamily="18" charset="0"/>
              </a:rPr>
              <a:t>of </a:t>
            </a:r>
            <a:endParaRPr lang="en-US" sz="6000" dirty="0" smtClean="0">
              <a:latin typeface="Times New Roman" panose="02020603050405020304" pitchFamily="18" charset="0"/>
              <a:ea typeface="Times New Roman" panose="02020603050405020304" pitchFamily="18" charset="0"/>
            </a:endParaRPr>
          </a:p>
          <a:p>
            <a:pPr marL="0" indent="0" algn="ctr">
              <a:buNone/>
            </a:pPr>
            <a:r>
              <a:rPr lang="en-US" sz="6000" dirty="0" smtClean="0">
                <a:solidFill>
                  <a:srgbClr val="FF0000"/>
                </a:solidFill>
                <a:latin typeface="Times New Roman" panose="02020603050405020304" pitchFamily="18" charset="0"/>
                <a:ea typeface="Times New Roman" panose="02020603050405020304" pitchFamily="18" charset="0"/>
              </a:rPr>
              <a:t>22</a:t>
            </a:r>
            <a:r>
              <a:rPr lang="en-US" sz="6000" dirty="0">
                <a:solidFill>
                  <a:srgbClr val="FF0000"/>
                </a:solidFill>
                <a:latin typeface="Times New Roman" panose="02020603050405020304" pitchFamily="18" charset="0"/>
                <a:ea typeface="Times New Roman" panose="02020603050405020304" pitchFamily="18" charset="0"/>
              </a:rPr>
              <a:t>% </a:t>
            </a:r>
            <a:r>
              <a:rPr lang="en-US" sz="6000" dirty="0">
                <a:latin typeface="Times New Roman" panose="02020603050405020304" pitchFamily="18" charset="0"/>
                <a:ea typeface="Times New Roman" panose="02020603050405020304" pitchFamily="18" charset="0"/>
              </a:rPr>
              <a:t>in well child visits for ages 3-5 </a:t>
            </a:r>
            <a:r>
              <a:rPr lang="en-US" sz="6000" dirty="0" smtClean="0">
                <a:latin typeface="Times New Roman" panose="02020603050405020304" pitchFamily="18" charset="0"/>
                <a:ea typeface="Times New Roman" panose="02020603050405020304" pitchFamily="18" charset="0"/>
              </a:rPr>
              <a:t>years</a:t>
            </a:r>
            <a:endParaRPr lang="en-US" sz="6000" dirty="0"/>
          </a:p>
        </p:txBody>
      </p:sp>
    </p:spTree>
    <p:extLst>
      <p:ext uri="{BB962C8B-B14F-4D97-AF65-F5344CB8AC3E}">
        <p14:creationId xmlns:p14="http://schemas.microsoft.com/office/powerpoint/2010/main" val="3561680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Salute</a:t>
            </a:r>
            <a:endParaRPr lang="en-US" sz="6000" dirty="0"/>
          </a:p>
        </p:txBody>
      </p:sp>
      <p:sp>
        <p:nvSpPr>
          <p:cNvPr id="3" name="Content Placeholder 2"/>
          <p:cNvSpPr>
            <a:spLocks noGrp="1"/>
          </p:cNvSpPr>
          <p:nvPr>
            <p:ph idx="1"/>
          </p:nvPr>
        </p:nvSpPr>
        <p:spPr>
          <a:xfrm>
            <a:off x="457200" y="1981201"/>
            <a:ext cx="8229600" cy="4297362"/>
          </a:xfrm>
        </p:spPr>
        <p:txBody>
          <a:bodyPr>
            <a:noAutofit/>
          </a:bodyPr>
          <a:lstStyle/>
          <a:p>
            <a:pPr marL="0" marR="0" indent="0" algn="ctr">
              <a:spcBef>
                <a:spcPts val="0"/>
              </a:spcBef>
              <a:spcAft>
                <a:spcPts val="0"/>
              </a:spcAft>
              <a:buNone/>
            </a:pPr>
            <a:r>
              <a:rPr lang="en-US" b="1" dirty="0">
                <a:latin typeface="Arial" panose="020B0604020202020204" pitchFamily="34" charset="0"/>
                <a:ea typeface="Calibri" panose="020F0502020204030204" pitchFamily="34" charset="0"/>
              </a:rPr>
              <a:t>School Nurses Make a </a:t>
            </a:r>
            <a:endParaRPr lang="en-US" b="1" dirty="0" smtClean="0">
              <a:latin typeface="Arial" panose="020B0604020202020204" pitchFamily="34" charset="0"/>
              <a:ea typeface="Calibri" panose="020F0502020204030204" pitchFamily="34" charset="0"/>
            </a:endParaRPr>
          </a:p>
          <a:p>
            <a:pPr marL="0" marR="0" indent="0" algn="ctr">
              <a:spcBef>
                <a:spcPts val="0"/>
              </a:spcBef>
              <a:spcAft>
                <a:spcPts val="0"/>
              </a:spcAft>
              <a:buNone/>
            </a:pPr>
            <a:r>
              <a:rPr lang="en-US" b="1" dirty="0" smtClean="0">
                <a:latin typeface="Arial" panose="020B0604020202020204" pitchFamily="34" charset="0"/>
                <a:ea typeface="Calibri" panose="020F0502020204030204" pitchFamily="34" charset="0"/>
              </a:rPr>
              <a:t>Difference </a:t>
            </a:r>
            <a:r>
              <a:rPr lang="en-US" b="1" dirty="0">
                <a:latin typeface="Arial" panose="020B0604020202020204" pitchFamily="34" charset="0"/>
                <a:ea typeface="Calibri" panose="020F0502020204030204" pitchFamily="34" charset="0"/>
              </a:rPr>
              <a:t>in Daily Attendance Rates</a:t>
            </a:r>
            <a:endParaRPr lang="en-US" dirty="0">
              <a:latin typeface="Calibri" panose="020F0502020204030204" pitchFamily="34" charset="0"/>
              <a:ea typeface="Calibri" panose="020F0502020204030204" pitchFamily="34" charset="0"/>
            </a:endParaRPr>
          </a:p>
          <a:p>
            <a:pPr marL="0" marR="0" indent="0">
              <a:spcBef>
                <a:spcPts val="0"/>
              </a:spcBef>
              <a:spcAft>
                <a:spcPts val="0"/>
              </a:spcAft>
              <a:buNone/>
            </a:pPr>
            <a:endParaRPr lang="en-US" sz="1600" dirty="0" smtClean="0">
              <a:latin typeface="Arial" panose="020B0604020202020204" pitchFamily="34" charset="0"/>
              <a:ea typeface="Calibri" panose="020F0502020204030204" pitchFamily="34" charset="0"/>
            </a:endParaRPr>
          </a:p>
          <a:p>
            <a:pPr marL="0" marR="0" indent="0">
              <a:spcBef>
                <a:spcPts val="0"/>
              </a:spcBef>
              <a:spcAft>
                <a:spcPts val="0"/>
              </a:spcAft>
              <a:buNone/>
            </a:pPr>
            <a:r>
              <a:rPr lang="en-US" sz="1600" dirty="0" smtClean="0">
                <a:latin typeface="Arial" panose="020B0604020202020204" pitchFamily="34" charset="0"/>
                <a:ea typeface="Calibri" panose="020F0502020204030204" pitchFamily="34" charset="0"/>
              </a:rPr>
              <a:t>The </a:t>
            </a:r>
            <a:r>
              <a:rPr lang="en-US" sz="1600" dirty="0">
                <a:latin typeface="Arial" panose="020B0604020202020204" pitchFamily="34" charset="0"/>
                <a:ea typeface="Calibri" panose="020F0502020204030204" pitchFamily="34" charset="0"/>
              </a:rPr>
              <a:t>2015/16 School Nurse Needs Data showed West Virginia </a:t>
            </a:r>
            <a:r>
              <a:rPr lang="en-US" sz="1600" b="1" dirty="0">
                <a:solidFill>
                  <a:srgbClr val="C00000"/>
                </a:solidFill>
                <a:latin typeface="Arial" panose="020B0604020202020204" pitchFamily="34" charset="0"/>
                <a:ea typeface="Calibri" panose="020F0502020204030204" pitchFamily="34" charset="0"/>
              </a:rPr>
              <a:t>School Nurse RNs kept students in school</a:t>
            </a:r>
            <a:r>
              <a:rPr lang="en-US" sz="1600" dirty="0">
                <a:solidFill>
                  <a:srgbClr val="C00000"/>
                </a:solidFill>
                <a:latin typeface="Arial" panose="020B0604020202020204" pitchFamily="34" charset="0"/>
                <a:ea typeface="Calibri" panose="020F0502020204030204" pitchFamily="34" charset="0"/>
              </a:rPr>
              <a:t> </a:t>
            </a:r>
            <a:r>
              <a:rPr lang="en-US" sz="1600" dirty="0">
                <a:latin typeface="Arial" panose="020B0604020202020204" pitchFamily="34" charset="0"/>
                <a:ea typeface="Calibri" panose="020F0502020204030204" pitchFamily="34" charset="0"/>
              </a:rPr>
              <a:t>more than one half of a million days (</a:t>
            </a:r>
            <a:r>
              <a:rPr lang="en-US" sz="1600" b="1" dirty="0">
                <a:solidFill>
                  <a:srgbClr val="C00000"/>
                </a:solidFill>
                <a:latin typeface="Arial" panose="020B0604020202020204" pitchFamily="34" charset="0"/>
                <a:ea typeface="Calibri" panose="020F0502020204030204" pitchFamily="34" charset="0"/>
              </a:rPr>
              <a:t>641,700</a:t>
            </a:r>
            <a:r>
              <a:rPr lang="en-US" sz="1600" dirty="0">
                <a:latin typeface="Arial" panose="020B0604020202020204" pitchFamily="34" charset="0"/>
                <a:ea typeface="Calibri" panose="020F0502020204030204" pitchFamily="34" charset="0"/>
              </a:rPr>
              <a:t>) by returning students to class instead of sending them home. This means that </a:t>
            </a:r>
            <a:r>
              <a:rPr lang="en-US" sz="1600" b="1" dirty="0">
                <a:solidFill>
                  <a:srgbClr val="C00000"/>
                </a:solidFill>
                <a:latin typeface="Arial" panose="020B0604020202020204" pitchFamily="34" charset="0"/>
                <a:ea typeface="Calibri" panose="020F0502020204030204" pitchFamily="34" charset="0"/>
              </a:rPr>
              <a:t>school nurses returned</a:t>
            </a:r>
            <a:r>
              <a:rPr lang="en-US" sz="1600" dirty="0">
                <a:solidFill>
                  <a:srgbClr val="C00000"/>
                </a:solidFill>
                <a:latin typeface="Arial" panose="020B0604020202020204" pitchFamily="34" charset="0"/>
                <a:ea typeface="Calibri" panose="020F0502020204030204" pitchFamily="34" charset="0"/>
              </a:rPr>
              <a:t> </a:t>
            </a:r>
            <a:r>
              <a:rPr lang="en-US" sz="1600" b="1" dirty="0">
                <a:solidFill>
                  <a:srgbClr val="C00000"/>
                </a:solidFill>
                <a:latin typeface="Arial" panose="020B0604020202020204" pitchFamily="34" charset="0"/>
                <a:ea typeface="Calibri" panose="020F0502020204030204" pitchFamily="34" charset="0"/>
              </a:rPr>
              <a:t>3,565 students back to the classroom each day</a:t>
            </a:r>
            <a:r>
              <a:rPr lang="en-US" sz="1600" dirty="0">
                <a:latin typeface="Arial" panose="020B0604020202020204" pitchFamily="34" charset="0"/>
                <a:ea typeface="Calibri" panose="020F0502020204030204" pitchFamily="34" charset="0"/>
              </a:rPr>
              <a:t> during the 2015/16 school year!   This is up 28% from 500,000 days in 2014/15 and returning 2,777 students back to the classroom each day. </a:t>
            </a:r>
            <a:endParaRPr lang="en-US" sz="1600" dirty="0" smtClean="0">
              <a:latin typeface="Arial" panose="020B0604020202020204" pitchFamily="34" charset="0"/>
              <a:ea typeface="Calibri" panose="020F0502020204030204" pitchFamily="34" charset="0"/>
            </a:endParaRPr>
          </a:p>
          <a:p>
            <a:pPr marL="0" marR="0" indent="0">
              <a:spcBef>
                <a:spcPts val="0"/>
              </a:spcBef>
              <a:spcAft>
                <a:spcPts val="0"/>
              </a:spcAft>
              <a:buNone/>
            </a:pPr>
            <a:endParaRPr lang="en-US" sz="1600" dirty="0" smtClean="0">
              <a:latin typeface="Arial" panose="020B0604020202020204" pitchFamily="34" charset="0"/>
              <a:ea typeface="Calibri" panose="020F0502020204030204" pitchFamily="34" charset="0"/>
            </a:endParaRPr>
          </a:p>
          <a:p>
            <a:pPr marL="0" marR="0" indent="0">
              <a:spcBef>
                <a:spcPts val="0"/>
              </a:spcBef>
              <a:spcAft>
                <a:spcPts val="0"/>
              </a:spcAft>
              <a:buNone/>
            </a:pPr>
            <a:r>
              <a:rPr lang="en-US" sz="1600" dirty="0">
                <a:latin typeface="Arial" panose="020B0604020202020204" pitchFamily="34" charset="0"/>
                <a:ea typeface="Calibri" panose="020F0502020204030204" pitchFamily="34" charset="0"/>
              </a:rPr>
              <a:t> </a:t>
            </a:r>
            <a:r>
              <a:rPr lang="en-US" sz="4400" b="1" dirty="0" smtClean="0">
                <a:solidFill>
                  <a:srgbClr val="002060"/>
                </a:solidFill>
                <a:latin typeface="Arial" panose="020B0604020202020204" pitchFamily="34" charset="0"/>
                <a:ea typeface="Calibri" panose="020F0502020204030204" pitchFamily="34" charset="0"/>
              </a:rPr>
              <a:t>WAY </a:t>
            </a:r>
            <a:r>
              <a:rPr lang="en-US" sz="4400" b="1" dirty="0">
                <a:solidFill>
                  <a:srgbClr val="002060"/>
                </a:solidFill>
                <a:latin typeface="Arial" panose="020B0604020202020204" pitchFamily="34" charset="0"/>
                <a:ea typeface="Calibri" panose="020F0502020204030204" pitchFamily="34" charset="0"/>
              </a:rPr>
              <a:t>TO GO </a:t>
            </a:r>
            <a:endParaRPr lang="en-US" sz="4400" b="1" dirty="0" smtClean="0">
              <a:solidFill>
                <a:srgbClr val="002060"/>
              </a:solidFill>
              <a:latin typeface="Arial" panose="020B0604020202020204" pitchFamily="34" charset="0"/>
              <a:ea typeface="Calibri" panose="020F0502020204030204" pitchFamily="34" charset="0"/>
            </a:endParaRPr>
          </a:p>
          <a:p>
            <a:pPr marL="0" marR="0" indent="0">
              <a:spcBef>
                <a:spcPts val="0"/>
              </a:spcBef>
              <a:spcAft>
                <a:spcPts val="0"/>
              </a:spcAft>
              <a:buNone/>
            </a:pPr>
            <a:r>
              <a:rPr lang="en-US" sz="4400" b="1" dirty="0" smtClean="0">
                <a:solidFill>
                  <a:srgbClr val="002060"/>
                </a:solidFill>
                <a:latin typeface="Arial" panose="020B0604020202020204" pitchFamily="34" charset="0"/>
                <a:ea typeface="Calibri" panose="020F0502020204030204" pitchFamily="34" charset="0"/>
              </a:rPr>
              <a:t>WV </a:t>
            </a:r>
            <a:r>
              <a:rPr lang="en-US" sz="4400" b="1" dirty="0">
                <a:solidFill>
                  <a:srgbClr val="002060"/>
                </a:solidFill>
                <a:latin typeface="Arial" panose="020B0604020202020204" pitchFamily="34" charset="0"/>
                <a:ea typeface="Calibri" panose="020F0502020204030204" pitchFamily="34" charset="0"/>
              </a:rPr>
              <a:t>SCHOOL NURSES!</a:t>
            </a:r>
            <a:endParaRPr lang="en-US" sz="4400" dirty="0">
              <a:latin typeface="Calibri" panose="020F0502020204030204" pitchFamily="34" charset="0"/>
              <a:ea typeface="Calibri" panose="020F0502020204030204" pitchFamily="34" charset="0"/>
            </a:endParaRPr>
          </a:p>
          <a:p>
            <a:pPr marL="0" indent="0">
              <a:buNone/>
            </a:pPr>
            <a:endParaRPr lang="en-US" sz="1600" dirty="0"/>
          </a:p>
        </p:txBody>
      </p:sp>
    </p:spTree>
    <p:extLst>
      <p:ext uri="{BB962C8B-B14F-4D97-AF65-F5344CB8AC3E}">
        <p14:creationId xmlns:p14="http://schemas.microsoft.com/office/powerpoint/2010/main" val="20531610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0650" y="869950"/>
            <a:ext cx="7162800" cy="960438"/>
          </a:xfrm>
        </p:spPr>
        <p:txBody>
          <a:bodyPr>
            <a:normAutofit/>
          </a:bodyPr>
          <a:lstStyle/>
          <a:p>
            <a:r>
              <a:rPr lang="en-US" dirty="0" smtClean="0"/>
              <a:t>WVBE Policy 2423</a:t>
            </a:r>
            <a:endParaRPr lang="en-US" dirty="0"/>
          </a:p>
        </p:txBody>
      </p:sp>
      <p:pic>
        <p:nvPicPr>
          <p:cNvPr id="4" name="Content Placeholder 3"/>
          <p:cNvPicPr>
            <a:picLocks noGrp="1" noChangeAspect="1"/>
          </p:cNvPicPr>
          <p:nvPr>
            <p:ph sz="half" idx="1"/>
          </p:nvPr>
        </p:nvPicPr>
        <p:blipFill>
          <a:blip r:embed="rId2"/>
          <a:stretch>
            <a:fillRect/>
          </a:stretch>
        </p:blipFill>
        <p:spPr>
          <a:xfrm>
            <a:off x="1047750" y="5851924"/>
            <a:ext cx="1238250" cy="798114"/>
          </a:xfrm>
          <a:prstGeom prst="rect">
            <a:avLst/>
          </a:prstGeom>
        </p:spPr>
      </p:pic>
      <p:sp>
        <p:nvSpPr>
          <p:cNvPr id="9" name="Content Placeholder 8"/>
          <p:cNvSpPr>
            <a:spLocks noGrp="1"/>
          </p:cNvSpPr>
          <p:nvPr>
            <p:ph sz="half" idx="2"/>
          </p:nvPr>
        </p:nvSpPr>
        <p:spPr>
          <a:xfrm>
            <a:off x="219076" y="1725613"/>
            <a:ext cx="8743950" cy="4021536"/>
          </a:xfrm>
        </p:spPr>
        <p:txBody>
          <a:bodyPr>
            <a:normAutofit fontScale="70000" lnSpcReduction="20000"/>
          </a:bodyPr>
          <a:lstStyle/>
          <a:p>
            <a:pPr marL="0" indent="0">
              <a:buNone/>
            </a:pPr>
            <a:r>
              <a:rPr lang="en-US" b="1" dirty="0"/>
              <a:t>§126-51-5.  Health Promotion through School Screenings/Examinations. </a:t>
            </a:r>
            <a:endParaRPr lang="en-US" b="1" dirty="0" smtClean="0"/>
          </a:p>
          <a:p>
            <a:pPr marL="0" indent="0">
              <a:buNone/>
            </a:pPr>
            <a:endParaRPr lang="en-US" dirty="0" smtClean="0"/>
          </a:p>
          <a:p>
            <a:pPr marL="0" indent="0">
              <a:buNone/>
            </a:pPr>
            <a:r>
              <a:rPr lang="en-US" dirty="0" smtClean="0"/>
              <a:t>5.1</a:t>
            </a:r>
            <a:r>
              <a:rPr lang="en-US" dirty="0"/>
              <a:t>.  </a:t>
            </a:r>
            <a:r>
              <a:rPr lang="en-US" b="1" dirty="0">
                <a:solidFill>
                  <a:srgbClr val="FF0000"/>
                </a:solidFill>
              </a:rPr>
              <a:t>All schools support and assist students in being healthy learners through promoting annual well child examinations, biannual dental examinations by a licensed dentist, up-to-date immunizations, emergency information, preventive health care and enrollment for children and families into health care insurance. </a:t>
            </a:r>
            <a:r>
              <a:rPr lang="en-US" dirty="0"/>
              <a:t>  A public/private partnership is easily accomplished through school nursing services, local WVDHHR/Bureau services, school-based services (including medical, mental and oral health), non-profit services, private sector services, businesses, etc.   The school nurse is the school health expert who is qualified to lead the coordination and monitoring of health promotion through school screenings and examinations.</a:t>
            </a:r>
          </a:p>
          <a:p>
            <a:pPr marL="0" indent="0">
              <a:buNone/>
            </a:pPr>
            <a:r>
              <a:rPr lang="en-US" dirty="0"/>
              <a:t> </a:t>
            </a:r>
          </a:p>
          <a:p>
            <a:pPr marL="63500" marR="0" indent="0" algn="just">
              <a:lnSpc>
                <a:spcPct val="115000"/>
              </a:lnSpc>
              <a:spcBef>
                <a:spcPts val="0"/>
              </a:spcBef>
              <a:spcAft>
                <a:spcPts val="0"/>
              </a:spcAft>
              <a:buNone/>
            </a:pPr>
            <a:endParaRPr lang="en-US" dirty="0"/>
          </a:p>
          <a:p>
            <a:pPr marL="0" indent="0">
              <a:buNone/>
            </a:pPr>
            <a:endParaRPr lang="en-US" dirty="0"/>
          </a:p>
          <a:p>
            <a:endParaRPr lang="en-US" dirty="0"/>
          </a:p>
        </p:txBody>
      </p:sp>
    </p:spTree>
    <p:extLst>
      <p:ext uri="{BB962C8B-B14F-4D97-AF65-F5344CB8AC3E}">
        <p14:creationId xmlns:p14="http://schemas.microsoft.com/office/powerpoint/2010/main" val="2527803805"/>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4WVDE_OfficialPP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DHHR_PPT_Template_011414">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1046</TotalTime>
  <Words>2999</Words>
  <Application>Microsoft Office PowerPoint</Application>
  <PresentationFormat>On-screen Show (4:3)</PresentationFormat>
  <Paragraphs>323</Paragraphs>
  <Slides>53</Slides>
  <Notes>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53</vt:i4>
      </vt:variant>
    </vt:vector>
  </HeadingPairs>
  <TitlesOfParts>
    <vt:vector size="62" baseType="lpstr">
      <vt:lpstr>MS PGothic</vt:lpstr>
      <vt:lpstr>Arial</vt:lpstr>
      <vt:lpstr>Berlin Sans FB Demi</vt:lpstr>
      <vt:lpstr>Calibri</vt:lpstr>
      <vt:lpstr>Cambria Math</vt:lpstr>
      <vt:lpstr>Times New Roman</vt:lpstr>
      <vt:lpstr>Wingdings</vt:lpstr>
      <vt:lpstr>2014WVDE_OfficialPPT</vt:lpstr>
      <vt:lpstr>DHHR_PPT_Template_011414</vt:lpstr>
      <vt:lpstr>Health Check Points in Schools: Adolescent Immunizations, New Dental Exam and HealthCheck with Focus on Grade 7  </vt:lpstr>
      <vt:lpstr>Webinar Objectives:</vt:lpstr>
      <vt:lpstr>WHY DO STUDENTS NEED A  HEALTHCHECK AND DENTAL EXAM?</vt:lpstr>
      <vt:lpstr>Status of Health in WV</vt:lpstr>
      <vt:lpstr>Status of Children’s Oral Health </vt:lpstr>
      <vt:lpstr>Vision</vt:lpstr>
      <vt:lpstr>Salute</vt:lpstr>
      <vt:lpstr>Salute</vt:lpstr>
      <vt:lpstr>WVBE Policy 2423</vt:lpstr>
      <vt:lpstr>WVBE Policy 2423</vt:lpstr>
      <vt:lpstr>WVBE Policy 2423</vt:lpstr>
      <vt:lpstr>WVBE Policy 2423</vt:lpstr>
      <vt:lpstr>WVBE Policy 2423</vt:lpstr>
      <vt:lpstr>WVBE Policy 2423</vt:lpstr>
      <vt:lpstr>Phase-In Plan</vt:lpstr>
      <vt:lpstr>WVBE Policy 2423</vt:lpstr>
      <vt:lpstr>Health Check Points in Schools</vt:lpstr>
      <vt:lpstr>WV Vaccine Requirements for 7th and 12th Graders</vt:lpstr>
      <vt:lpstr>Adolescent Vaccinations NOT Required </vt:lpstr>
      <vt:lpstr>Adolescent Vaccinations NOT Required</vt:lpstr>
      <vt:lpstr>Vaccination Rates</vt:lpstr>
      <vt:lpstr>NEW HPV9 VACCINE RECOMMENDATION</vt:lpstr>
      <vt:lpstr>Tdap and MCV4 Vaccinations</vt:lpstr>
      <vt:lpstr>WVSIIS Practice Management Tools</vt:lpstr>
      <vt:lpstr>Vaccine Forecasting Feature</vt:lpstr>
      <vt:lpstr>Contact Information</vt:lpstr>
      <vt:lpstr>Promotion of  Medical and Dental Home</vt:lpstr>
      <vt:lpstr>What does it mean?</vt:lpstr>
      <vt:lpstr>HealthCheck</vt:lpstr>
      <vt:lpstr>What is the HealthCheck?</vt:lpstr>
      <vt:lpstr>What is the HealthCheck?</vt:lpstr>
      <vt:lpstr>Revised HealthCheck Forms</vt:lpstr>
      <vt:lpstr>Resources</vt:lpstr>
      <vt:lpstr>Other Resources at http://www.dhhr.wv.gov/healthcheck/Pages/default.aspx </vt:lpstr>
      <vt:lpstr>Quality Assurance Measures</vt:lpstr>
      <vt:lpstr>Dental Exam</vt:lpstr>
      <vt:lpstr>FACT</vt:lpstr>
      <vt:lpstr> What is the Difference? Oral Health Screening, Dental Assessment   and Dental Examination</vt:lpstr>
      <vt:lpstr>PowerPoint Presentation</vt:lpstr>
      <vt:lpstr>PowerPoint Presentation</vt:lpstr>
      <vt:lpstr>Importance of working with local dental providers…establishing dental homes</vt:lpstr>
      <vt:lpstr>FACT</vt:lpstr>
      <vt:lpstr>What is the recommended documentation?</vt:lpstr>
      <vt:lpstr>Documentation</vt:lpstr>
      <vt:lpstr>Documentation</vt:lpstr>
      <vt:lpstr> Key strategies for the 2017/18 pre-enrollment</vt:lpstr>
      <vt:lpstr>FACT</vt:lpstr>
      <vt:lpstr>Current Supports</vt:lpstr>
      <vt:lpstr>Promotional Resources</vt:lpstr>
      <vt:lpstr>QUESTIONS?</vt:lpstr>
      <vt:lpstr>Thank You!</vt:lpstr>
      <vt:lpstr>PowerPoint Presentation</vt:lpstr>
      <vt:lpstr>   Immunization Contact Information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“WVBE Policy Dental Requirements- Strategies for the 2015-2016 Enrollment”</dc:title>
  <dc:creator>Becky King</dc:creator>
  <cp:lastModifiedBy>Becky King</cp:lastModifiedBy>
  <cp:revision>42</cp:revision>
  <cp:lastPrinted>2015-01-09T13:39:19Z</cp:lastPrinted>
  <dcterms:created xsi:type="dcterms:W3CDTF">2015-01-08T22:50:34Z</dcterms:created>
  <dcterms:modified xsi:type="dcterms:W3CDTF">2016-10-26T15:48:59Z</dcterms:modified>
</cp:coreProperties>
</file>